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26"/>
  </p:notesMasterIdLst>
  <p:handoutMasterIdLst>
    <p:handoutMasterId r:id="rId27"/>
  </p:handoutMasterIdLst>
  <p:sldIdLst>
    <p:sldId id="309" r:id="rId2"/>
    <p:sldId id="271" r:id="rId3"/>
    <p:sldId id="310" r:id="rId4"/>
    <p:sldId id="275" r:id="rId5"/>
    <p:sldId id="268" r:id="rId6"/>
    <p:sldId id="280" r:id="rId7"/>
    <p:sldId id="258" r:id="rId8"/>
    <p:sldId id="259" r:id="rId9"/>
    <p:sldId id="263" r:id="rId10"/>
    <p:sldId id="264" r:id="rId11"/>
    <p:sldId id="305" r:id="rId12"/>
    <p:sldId id="265" r:id="rId13"/>
    <p:sldId id="307" r:id="rId14"/>
    <p:sldId id="308" r:id="rId15"/>
    <p:sldId id="287" r:id="rId16"/>
    <p:sldId id="286" r:id="rId17"/>
    <p:sldId id="291" r:id="rId18"/>
    <p:sldId id="290" r:id="rId19"/>
    <p:sldId id="289" r:id="rId20"/>
    <p:sldId id="288" r:id="rId21"/>
    <p:sldId id="257" r:id="rId22"/>
    <p:sldId id="266" r:id="rId23"/>
    <p:sldId id="267" r:id="rId24"/>
    <p:sldId id="270" r:id="rId25"/>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309"/>
            <p14:sldId id="271"/>
            <p14:sldId id="310"/>
            <p14:sldId id="275"/>
            <p14:sldId id="268"/>
            <p14:sldId id="280"/>
          </p14:sldIdLst>
        </p14:section>
        <p14:section name="INTRO" id="{BD0AB789-343F-4F3E-AB6C-9DEB37B93BF8}">
          <p14:sldIdLst/>
        </p14:section>
        <p14:section name="objectives" id="{07FC090E-3A42-B242-9E58-11FC6AB6C3C4}">
          <p14:sldIdLst/>
        </p14:section>
        <p14:section name="DATA PREPROCESSING" id="{FD1E6B44-63E4-4285-A079-29EC5D274920}">
          <p14:sldIdLst>
            <p14:sldId id="258"/>
            <p14:sldId id="259"/>
            <p14:sldId id="263"/>
            <p14:sldId id="264"/>
            <p14:sldId id="305"/>
            <p14:sldId id="265"/>
            <p14:sldId id="307"/>
            <p14:sldId id="308"/>
            <p14:sldId id="287"/>
            <p14:sldId id="286"/>
            <p14:sldId id="291"/>
            <p14:sldId id="290"/>
            <p14:sldId id="289"/>
            <p14:sldId id="288"/>
            <p14:sldId id="257"/>
            <p14:sldId id="266"/>
            <p14:sldId id="267"/>
            <p14:sldId id="270"/>
          </p14:sldIdLst>
        </p14:section>
        <p14:section name="Section 1" id="{2A7242DC-929E-4579-8F10-2B02EF80F144}">
          <p14:sldIdLst/>
        </p14:section>
        <p14:section name="Results" id="{6166B4CC-CA49-40F5-A1F9-C46A2E7E6AAE}">
          <p14:sldIdLst/>
        </p14:section>
        <p14:section name="Section 8" id="{8355E7C8-F29E-45A3-97E6-C2F99725F3F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140"/>
    <a:srgbClr val="D74140"/>
    <a:srgbClr val="E84118"/>
    <a:srgbClr val="A8DBC9"/>
    <a:srgbClr val="485165"/>
    <a:srgbClr val="58A1D0"/>
    <a:srgbClr val="2D323E"/>
    <a:srgbClr val="191D23"/>
    <a:srgbClr val="0A5F74"/>
    <a:srgbClr val="EBBAD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81" autoAdjust="0"/>
    <p:restoredTop sz="94660"/>
  </p:normalViewPr>
  <p:slideViewPr>
    <p:cSldViewPr snapToGrid="0" showGuides="1">
      <p:cViewPr>
        <p:scale>
          <a:sx n="118" d="100"/>
          <a:sy n="118" d="100"/>
        </p:scale>
        <p:origin x="440" y="5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bg1"/>
        </a:solid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explosion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BF4-9447-8AFD-331401B2FFD3}"/>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BF4-9447-8AFD-331401B2FFD3}"/>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BF4-9447-8AFD-331401B2FFD3}"/>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BF4-9447-8AFD-331401B2FFD3}"/>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BF4-9447-8AFD-331401B2FFD3}"/>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BF4-9447-8AFD-331401B2FFD3}"/>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BF4-9447-8AFD-331401B2FFD3}"/>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8BF4-9447-8AFD-331401B2FFD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BF4-9447-8AFD-331401B2FFD3}"/>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8BF4-9447-8AFD-331401B2FFD3}"/>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c:v>
                </c:pt>
                <c:pt idx="1">
                  <c:v>F</c:v>
                </c:pt>
                <c:pt idx="2">
                  <c:v>S</c:v>
                </c:pt>
                <c:pt idx="3">
                  <c:v>V</c:v>
                </c:pt>
                <c:pt idx="4">
                  <c:v>U</c:v>
                </c:pt>
              </c:strCache>
            </c:strRef>
          </c:cat>
          <c:val>
            <c:numRef>
              <c:f>Sheet1!$B$2:$B$6</c:f>
              <c:numCache>
                <c:formatCode>General</c:formatCode>
                <c:ptCount val="5"/>
                <c:pt idx="0">
                  <c:v>82.8</c:v>
                </c:pt>
                <c:pt idx="1">
                  <c:v>0.7</c:v>
                </c:pt>
                <c:pt idx="2">
                  <c:v>2.5</c:v>
                </c:pt>
                <c:pt idx="3">
                  <c:v>6.6</c:v>
                </c:pt>
                <c:pt idx="4">
                  <c:v>7.3</c:v>
                </c:pt>
              </c:numCache>
            </c:numRef>
          </c:val>
          <c:extLst>
            <c:ext xmlns:c16="http://schemas.microsoft.com/office/drawing/2014/chart" uri="{C3380CC4-5D6E-409C-BE32-E72D297353CC}">
              <c16:uniqueId val="{0000000A-8BF4-9447-8AFD-331401B2FFD3}"/>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bg1"/>
        </a:solid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explosion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404-494C-8C8E-BC3FE322B97A}"/>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E404-494C-8C8E-BC3FE322B97A}"/>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404-494C-8C8E-BC3FE322B97A}"/>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E404-494C-8C8E-BC3FE322B97A}"/>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E404-494C-8C8E-BC3FE322B9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E404-494C-8C8E-BC3FE322B97A}"/>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E404-494C-8C8E-BC3FE322B97A}"/>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E404-494C-8C8E-BC3FE322B97A}"/>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E404-494C-8C8E-BC3FE322B97A}"/>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E404-494C-8C8E-BC3FE322B97A}"/>
                </c:ext>
              </c:extLst>
            </c:dLbl>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c:v>
                </c:pt>
                <c:pt idx="1">
                  <c:v>F</c:v>
                </c:pt>
                <c:pt idx="2">
                  <c:v>S</c:v>
                </c:pt>
                <c:pt idx="3">
                  <c:v>V</c:v>
                </c:pt>
                <c:pt idx="4">
                  <c:v>U</c:v>
                </c:pt>
              </c:strCache>
            </c:strRef>
          </c:cat>
          <c:val>
            <c:numRef>
              <c:f>Sheet1!$B$2:$B$6</c:f>
              <c:numCache>
                <c:formatCode>General</c:formatCode>
                <c:ptCount val="5"/>
                <c:pt idx="0">
                  <c:v>82.8</c:v>
                </c:pt>
                <c:pt idx="1">
                  <c:v>0.7</c:v>
                </c:pt>
                <c:pt idx="2">
                  <c:v>2.5</c:v>
                </c:pt>
                <c:pt idx="3">
                  <c:v>6.6</c:v>
                </c:pt>
                <c:pt idx="4">
                  <c:v>7.3</c:v>
                </c:pt>
              </c:numCache>
            </c:numRef>
          </c:val>
          <c:extLst>
            <c:ext xmlns:c16="http://schemas.microsoft.com/office/drawing/2014/chart" uri="{C3380CC4-5D6E-409C-BE32-E72D297353CC}">
              <c16:uniqueId val="{00000000-E404-494C-8C8E-BC3FE322B97A}"/>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7/15/23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7/15/23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8</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10</a:t>
            </a:fld>
            <a:endParaRPr lang="de-DE" altLang="de-DE" dirty="0"/>
          </a:p>
        </p:txBody>
      </p:sp>
    </p:spTree>
    <p:extLst>
      <p:ext uri="{BB962C8B-B14F-4D97-AF65-F5344CB8AC3E}">
        <p14:creationId xmlns:p14="http://schemas.microsoft.com/office/powerpoint/2010/main" val="250574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16972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416163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21</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22</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4B312-3AC2-AC85-BC05-09D348696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14EFE-04BA-73FB-1BCD-2E7169FF9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8BDE4-30C9-C335-51AF-BDFA492680FE}"/>
              </a:ext>
            </a:extLst>
          </p:cNvPr>
          <p:cNvSpPr>
            <a:spLocks noGrp="1"/>
          </p:cNvSpPr>
          <p:nvPr>
            <p:ph type="dt" sz="half" idx="10"/>
          </p:nvPr>
        </p:nvSpPr>
        <p:spPr/>
        <p:txBody>
          <a:bodyPr/>
          <a:lstStyle/>
          <a:p>
            <a:fld id="{62007E51-2A47-4441-A370-8306FDB4C77D}" type="datetimeFigureOut">
              <a:rPr lang="en-US" smtClean="0"/>
              <a:t>7/15/23</a:t>
            </a:fld>
            <a:endParaRPr lang="en-US"/>
          </a:p>
        </p:txBody>
      </p:sp>
      <p:sp>
        <p:nvSpPr>
          <p:cNvPr id="5" name="Footer Placeholder 4">
            <a:extLst>
              <a:ext uri="{FF2B5EF4-FFF2-40B4-BE49-F238E27FC236}">
                <a16:creationId xmlns:a16="http://schemas.microsoft.com/office/drawing/2014/main" id="{AC5D32B9-B808-E202-AD28-2CDEE99C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B2D96-70F3-C2D7-C0EE-FA0C14F7D647}"/>
              </a:ext>
            </a:extLst>
          </p:cNvPr>
          <p:cNvSpPr>
            <a:spLocks noGrp="1"/>
          </p:cNvSpPr>
          <p:nvPr>
            <p:ph type="sldNum" sz="quarter" idx="12"/>
          </p:nvPr>
        </p:nvSpPr>
        <p:spPr/>
        <p:txBody>
          <a:bodyPr/>
          <a:lstStyle/>
          <a:p>
            <a:fld id="{4F194A6B-5B70-4A61-9C04-85C55DD5CA75}" type="slidenum">
              <a:rPr lang="en-US" smtClean="0"/>
              <a:t>‹#›</a:t>
            </a:fld>
            <a:endParaRPr lang="en-US"/>
          </a:p>
        </p:txBody>
      </p:sp>
    </p:spTree>
    <p:extLst>
      <p:ext uri="{BB962C8B-B14F-4D97-AF65-F5344CB8AC3E}">
        <p14:creationId xmlns:p14="http://schemas.microsoft.com/office/powerpoint/2010/main" val="323559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7/15/23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7"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emf"/><Relationship Id="rId5" Type="http://schemas.openxmlformats.org/officeDocument/2006/relationships/oleObject" Target="../embeddings/oleObject5.bin"/><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1.xml"/><Relationship Id="rId7" Type="http://schemas.openxmlformats.org/officeDocument/2006/relationships/image" Target="../media/image14.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3.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notesSlide" Target="../notesSlides/notesSlide4.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1.emf"/><Relationship Id="rId5" Type="http://schemas.openxmlformats.org/officeDocument/2006/relationships/oleObject" Target="../embeddings/oleObject8.bin"/><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emf"/><Relationship Id="rId5" Type="http://schemas.openxmlformats.org/officeDocument/2006/relationships/oleObject" Target="../embeddings/oleObject9.bin"/><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17/06/relationships/model3d" Target="../media/model3d1.glb"/><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3.jpeg"/><Relationship Id="rId5" Type="http://schemas.openxmlformats.org/officeDocument/2006/relationships/image" Target="../media/image11.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34B228-FD1E-43F6-660E-5AE4E5CB4772}"/>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46F47E-C322-16C5-30D0-A23BBC328F05}"/>
              </a:ext>
            </a:extLst>
          </p:cNvPr>
          <p:cNvSpPr txBox="1"/>
          <p:nvPr/>
        </p:nvSpPr>
        <p:spPr>
          <a:xfrm>
            <a:off x="-11147881" y="1534744"/>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7" name="Rectangle 6">
            <a:extLst>
              <a:ext uri="{FF2B5EF4-FFF2-40B4-BE49-F238E27FC236}">
                <a16:creationId xmlns:a16="http://schemas.microsoft.com/office/drawing/2014/main" id="{14179045-6459-B92C-736D-915412F78DC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1C2EB0-B222-7756-3235-E4B42AA34EBE}"/>
              </a:ext>
            </a:extLst>
          </p:cNvPr>
          <p:cNvSpPr txBox="1"/>
          <p:nvPr/>
        </p:nvSpPr>
        <p:spPr>
          <a:xfrm>
            <a:off x="13662177" y="3429000"/>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spTree>
    <p:extLst>
      <p:ext uri="{BB962C8B-B14F-4D97-AF65-F5344CB8AC3E}">
        <p14:creationId xmlns:p14="http://schemas.microsoft.com/office/powerpoint/2010/main" val="11486039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826854" y="743676"/>
            <a:ext cx="5057475" cy="369332"/>
          </a:xfrm>
          <a:prstGeom prst="rect">
            <a:avLst/>
          </a:prstGeom>
          <a:noFill/>
        </p:spPr>
        <p:txBody>
          <a:bodyPr wrap="none" lIns="0" tIns="0" rIns="0" bIns="0" numCol="1" rtlCol="0">
            <a:spAutoFit/>
          </a:bodyPr>
          <a:lstStyle/>
          <a:p>
            <a:r>
              <a:rPr lang="en-IN" sz="2400" b="0" i="0" u="none" strike="noStrike" dirty="0">
                <a:solidFill>
                  <a:schemeClr val="tx2">
                    <a:lumMod val="50000"/>
                  </a:schemeClr>
                </a:solidFill>
                <a:effectLst/>
                <a:latin typeface="Times New Roman" panose="02020603050405020304" pitchFamily="18" charset="0"/>
              </a:rPr>
              <a:t>Classes: ['N': 0, 'S': 1, 'V': 2, 'F': 3, 'Q': 4]</a:t>
            </a:r>
            <a:endParaRPr lang="de-DE" altLang="de-DE" sz="2400" spc="300" dirty="0">
              <a:solidFill>
                <a:schemeClr val="tx2">
                  <a:lumMod val="50000"/>
                </a:schemeClr>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28067"/>
            <a:ext cx="6056086" cy="3600986"/>
          </a:xfrm>
          <a:prstGeom prst="rect">
            <a:avLst/>
          </a:prstGeom>
          <a:noFill/>
        </p:spPr>
        <p:txBody>
          <a:bodyPr wrap="square" lIns="0" tIns="0" rIns="0" bIns="0" numCol="1" rtlCol="0">
            <a:spAutoFit/>
          </a:bodyPr>
          <a:lstStyle/>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Regular, right, or left bundle branch block, nodal escape, and atrial escape are all in the “N”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Atrial premature, aberrant atrial premature, nodal premature, and supraventricular premature fall under the “S”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Ventricular escape and premature ventricular contraction are seen in the “V”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Fusion of ventricular and normal is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an “F” class.</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Paced and fusion of paced and normal unclassifiable are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 “Q” class</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graphicFrame>
        <p:nvGraphicFramePr>
          <p:cNvPr id="10" name="Google Shape;210;p29">
            <a:extLst>
              <a:ext uri="{FF2B5EF4-FFF2-40B4-BE49-F238E27FC236}">
                <a16:creationId xmlns:a16="http://schemas.microsoft.com/office/drawing/2014/main" id="{3F536CCD-8320-4288-A50D-F97A0A33FD4A}"/>
              </a:ext>
            </a:extLst>
          </p:cNvPr>
          <p:cNvGraphicFramePr/>
          <p:nvPr>
            <p:extLst>
              <p:ext uri="{D42A27DB-BD31-4B8C-83A1-F6EECF244321}">
                <p14:modId xmlns:p14="http://schemas.microsoft.com/office/powerpoint/2010/main" val="2083263744"/>
              </p:ext>
            </p:extLst>
          </p:nvPr>
        </p:nvGraphicFramePr>
        <p:xfrm>
          <a:off x="661976" y="1166078"/>
          <a:ext cx="3315664" cy="4126008"/>
        </p:xfrm>
        <a:graphic>
          <a:graphicData uri="http://schemas.openxmlformats.org/drawingml/2006/table">
            <a:tbl>
              <a:tblPr>
                <a:noFill/>
              </a:tblPr>
              <a:tblGrid>
                <a:gridCol w="1657832">
                  <a:extLst>
                    <a:ext uri="{9D8B030D-6E8A-4147-A177-3AD203B41FA5}">
                      <a16:colId xmlns:a16="http://schemas.microsoft.com/office/drawing/2014/main" val="20000"/>
                    </a:ext>
                  </a:extLst>
                </a:gridCol>
                <a:gridCol w="1657832">
                  <a:extLst>
                    <a:ext uri="{9D8B030D-6E8A-4147-A177-3AD203B41FA5}">
                      <a16:colId xmlns:a16="http://schemas.microsoft.com/office/drawing/2014/main" val="20001"/>
                    </a:ext>
                  </a:extLst>
                </a:gridCol>
              </a:tblGrid>
              <a:tr h="438936">
                <a:tc>
                  <a:txBody>
                    <a:bodyPr/>
                    <a:lstStyle/>
                    <a:p>
                      <a:pPr marL="0" lvl="0" indent="0" algn="ctr" rtl="0">
                        <a:spcBef>
                          <a:spcPts val="0"/>
                        </a:spcBef>
                        <a:spcAft>
                          <a:spcPts val="0"/>
                        </a:spcAft>
                        <a:buNone/>
                      </a:pP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OUTPUT</a:t>
                      </a: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COUNT</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87554</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MEDIAN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0.473376</a:t>
                      </a:r>
                      <a:endParaRPr sz="900" b="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STD</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1.143184</a:t>
                      </a:r>
                      <a:endParaRPr sz="90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min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25%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980520835"/>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50%</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644950267"/>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75%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3145434861"/>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max</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4.000000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358910204"/>
                  </a:ext>
                </a:extLst>
              </a:tr>
            </a:tbl>
          </a:graphicData>
        </a:graphic>
      </p:graphicFrame>
      <p:sp>
        <p:nvSpPr>
          <p:cNvPr id="3" name="TextBox 2">
            <a:extLst>
              <a:ext uri="{FF2B5EF4-FFF2-40B4-BE49-F238E27FC236}">
                <a16:creationId xmlns:a16="http://schemas.microsoft.com/office/drawing/2014/main" id="{97273950-0E42-6434-53A6-2B8348DCAC1A}"/>
              </a:ext>
            </a:extLst>
          </p:cNvPr>
          <p:cNvSpPr txBox="1"/>
          <p:nvPr/>
        </p:nvSpPr>
        <p:spPr>
          <a:xfrm>
            <a:off x="13795705" y="885916"/>
            <a:ext cx="5487592" cy="553998"/>
          </a:xfrm>
          <a:prstGeom prst="rect">
            <a:avLst/>
          </a:prstGeom>
          <a:noFill/>
        </p:spPr>
        <p:txBody>
          <a:bodyPr wrap="none" lIns="0" tIns="0" rIns="0" bIns="0" numCol="1" rtlCol="0">
            <a:spAutoFit/>
          </a:bodyPr>
          <a:lstStyle/>
          <a:p>
            <a:r>
              <a:rPr lang="de-DE" altLang="de-DE" sz="3600" spc="300" dirty="0"/>
              <a:t>DATA PREPROCESSING</a:t>
            </a:r>
          </a:p>
        </p:txBody>
      </p:sp>
      <p:sp>
        <p:nvSpPr>
          <p:cNvPr id="12" name="TextBox 11">
            <a:extLst>
              <a:ext uri="{FF2B5EF4-FFF2-40B4-BE49-F238E27FC236}">
                <a16:creationId xmlns:a16="http://schemas.microsoft.com/office/drawing/2014/main" id="{57981BE1-2EE7-FD52-C792-77C77FB408CA}"/>
              </a:ext>
            </a:extLst>
          </p:cNvPr>
          <p:cNvSpPr txBox="1"/>
          <p:nvPr/>
        </p:nvSpPr>
        <p:spPr>
          <a:xfrm>
            <a:off x="14395145" y="2005252"/>
            <a:ext cx="6056086" cy="2215991"/>
          </a:xfrm>
          <a:prstGeom prst="rect">
            <a:avLst/>
          </a:prstGeom>
          <a:noFill/>
        </p:spPr>
        <p:txBody>
          <a:bodyPr wrap="square" lIns="0" tIns="0" rIns="0" bIns="0" numCol="1" rtlCol="0">
            <a:spAutoFit/>
          </a:bodyPr>
          <a:lstStyle/>
          <a:p>
            <a:pPr algn="l" rtl="0">
              <a:spcBef>
                <a:spcPts val="0"/>
              </a:spcBef>
              <a:spcAft>
                <a:spcPts val="0"/>
              </a:spcAft>
            </a:pPr>
            <a:r>
              <a:rPr lang="en-IN" sz="2400" dirty="0">
                <a:solidFill>
                  <a:schemeClr val="tx2"/>
                </a:solidFill>
              </a:rPr>
              <a:t>T</a:t>
            </a:r>
            <a:r>
              <a:rPr lang="en-IN" sz="2400" b="0" i="0" dirty="0">
                <a:solidFill>
                  <a:schemeClr val="tx2"/>
                </a:solidFill>
                <a:effectLst/>
              </a:rPr>
              <a:t>he combination of checking for null values, applying PCA, and leveraging data visualization techniques allows us to </a:t>
            </a:r>
            <a:r>
              <a:rPr lang="en-IN" sz="2400" b="0" i="0" dirty="0" err="1">
                <a:solidFill>
                  <a:schemeClr val="tx2"/>
                </a:solidFill>
                <a:effectLst/>
              </a:rPr>
              <a:t>preprocess</a:t>
            </a:r>
            <a:r>
              <a:rPr lang="en-IN" sz="2400" b="0" i="0" dirty="0">
                <a:solidFill>
                  <a:schemeClr val="tx2"/>
                </a:solidFill>
                <a:effectLst/>
              </a:rPr>
              <a:t> the data effectively, reduce dimensionality, and gain insights into the underlying structure of the dataset.</a:t>
            </a:r>
            <a:endParaRPr lang="de-DE" altLang="de-DE" sz="2400" dirty="0">
              <a:solidFill>
                <a:schemeClr val="tx2"/>
              </a:solidFill>
            </a:endParaRPr>
          </a:p>
        </p:txBody>
      </p:sp>
      <p:graphicFrame>
        <p:nvGraphicFramePr>
          <p:cNvPr id="17" name="Chart 16">
            <a:extLst>
              <a:ext uri="{FF2B5EF4-FFF2-40B4-BE49-F238E27FC236}">
                <a16:creationId xmlns:a16="http://schemas.microsoft.com/office/drawing/2014/main" id="{39661C27-AE31-6327-1C59-A0E70083A519}"/>
              </a:ext>
            </a:extLst>
          </p:cNvPr>
          <p:cNvGraphicFramePr/>
          <p:nvPr>
            <p:extLst>
              <p:ext uri="{D42A27DB-BD31-4B8C-83A1-F6EECF244321}">
                <p14:modId xmlns:p14="http://schemas.microsoft.com/office/powerpoint/2010/main" val="2074218411"/>
              </p:ext>
            </p:extLst>
          </p:nvPr>
        </p:nvGraphicFramePr>
        <p:xfrm>
          <a:off x="20333694" y="898497"/>
          <a:ext cx="7233920" cy="564896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98974" y="885916"/>
            <a:ext cx="5487592" cy="553998"/>
          </a:xfrm>
          <a:prstGeom prst="rect">
            <a:avLst/>
          </a:prstGeom>
          <a:noFill/>
        </p:spPr>
        <p:txBody>
          <a:bodyPr wrap="none" lIns="0" tIns="0" rIns="0" bIns="0" numCol="1" rtlCol="0">
            <a:spAutoFit/>
          </a:bodyPr>
          <a:lstStyle/>
          <a:p>
            <a:r>
              <a:rPr lang="de-DE" altLang="de-DE" sz="3600" spc="300" dirty="0"/>
              <a:t>DATA PREPROCESSING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798414" y="2005252"/>
            <a:ext cx="6056086" cy="2215991"/>
          </a:xfrm>
          <a:prstGeom prst="rect">
            <a:avLst/>
          </a:prstGeom>
          <a:noFill/>
        </p:spPr>
        <p:txBody>
          <a:bodyPr wrap="square" lIns="0" tIns="0" rIns="0" bIns="0" numCol="1" rtlCol="0">
            <a:spAutoFit/>
          </a:bodyPr>
          <a:lstStyle/>
          <a:p>
            <a:pPr algn="l" rtl="0">
              <a:spcBef>
                <a:spcPts val="0"/>
              </a:spcBef>
              <a:spcAft>
                <a:spcPts val="0"/>
              </a:spcAft>
            </a:pPr>
            <a:r>
              <a:rPr lang="en-IN" sz="2400" dirty="0">
                <a:solidFill>
                  <a:schemeClr val="tx2"/>
                </a:solidFill>
              </a:rPr>
              <a:t>T</a:t>
            </a:r>
            <a:r>
              <a:rPr lang="en-IN" sz="2400" b="0" i="0" dirty="0">
                <a:solidFill>
                  <a:schemeClr val="tx2"/>
                </a:solidFill>
                <a:effectLst/>
              </a:rPr>
              <a:t>he combination of checking for null values, applying PCA, and leveraging data visualization techniques allows us to </a:t>
            </a:r>
            <a:r>
              <a:rPr lang="en-IN" sz="2400" b="0" i="0" dirty="0" err="1">
                <a:solidFill>
                  <a:schemeClr val="tx2"/>
                </a:solidFill>
                <a:effectLst/>
              </a:rPr>
              <a:t>preprocess</a:t>
            </a:r>
            <a:r>
              <a:rPr lang="en-IN" sz="2400" b="0" i="0" dirty="0">
                <a:solidFill>
                  <a:schemeClr val="tx2"/>
                </a:solidFill>
                <a:effectLst/>
              </a:rPr>
              <a:t> the data effectively, reduce dimensionality, and gain insights into the underlying structure of the dataset.</a:t>
            </a:r>
            <a:endParaRPr lang="de-DE" altLang="de-DE" sz="2400" dirty="0">
              <a:solidFill>
                <a:schemeClr val="tx2"/>
              </a:solidFill>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48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rgbClr val="58A1D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graphicFrame>
        <p:nvGraphicFramePr>
          <p:cNvPr id="2" name="Chart 1">
            <a:extLst>
              <a:ext uri="{FF2B5EF4-FFF2-40B4-BE49-F238E27FC236}">
                <a16:creationId xmlns:a16="http://schemas.microsoft.com/office/drawing/2014/main" id="{F069986C-44E3-F3D0-B69A-0D456E7D9B38}"/>
              </a:ext>
            </a:extLst>
          </p:cNvPr>
          <p:cNvGraphicFramePr/>
          <p:nvPr>
            <p:extLst>
              <p:ext uri="{D42A27DB-BD31-4B8C-83A1-F6EECF244321}">
                <p14:modId xmlns:p14="http://schemas.microsoft.com/office/powerpoint/2010/main" val="2202347353"/>
              </p:ext>
            </p:extLst>
          </p:nvPr>
        </p:nvGraphicFramePr>
        <p:xfrm>
          <a:off x="5862320" y="1097280"/>
          <a:ext cx="7233920" cy="5648960"/>
        </p:xfrm>
        <a:graphic>
          <a:graphicData uri="http://schemas.openxmlformats.org/drawingml/2006/chart">
            <c:chart xmlns:c="http://schemas.openxmlformats.org/drawingml/2006/chart" xmlns:r="http://schemas.openxmlformats.org/officeDocument/2006/relationships" r:id="rId8"/>
          </a:graphicData>
        </a:graphic>
      </p:graphicFrame>
      <p:sp>
        <p:nvSpPr>
          <p:cNvPr id="10" name="TextBox 9">
            <a:extLst>
              <a:ext uri="{FF2B5EF4-FFF2-40B4-BE49-F238E27FC236}">
                <a16:creationId xmlns:a16="http://schemas.microsoft.com/office/drawing/2014/main" id="{8CB49CD5-D081-0A8E-4431-62320A48BE3A}"/>
              </a:ext>
            </a:extLst>
          </p:cNvPr>
          <p:cNvSpPr txBox="1"/>
          <p:nvPr/>
        </p:nvSpPr>
        <p:spPr>
          <a:xfrm>
            <a:off x="-7238146" y="787619"/>
            <a:ext cx="4451540" cy="553998"/>
          </a:xfrm>
          <a:prstGeom prst="rect">
            <a:avLst/>
          </a:prstGeom>
          <a:noFill/>
        </p:spPr>
        <p:txBody>
          <a:bodyPr wrap="none" lIns="0" tIns="0" rIns="0" bIns="0" numCol="1" rtlCol="0">
            <a:spAutoFit/>
          </a:bodyPr>
          <a:lstStyle/>
          <a:p>
            <a:r>
              <a:rPr lang="de-DE" altLang="de-DE" sz="3600" spc="300" dirty="0">
                <a:solidFill>
                  <a:srgbClr val="079B84"/>
                </a:solidFill>
              </a:rPr>
              <a:t>Data Visualization</a:t>
            </a:r>
          </a:p>
        </p:txBody>
      </p:sp>
      <p:sp>
        <p:nvSpPr>
          <p:cNvPr id="11" name="TextBox 10">
            <a:extLst>
              <a:ext uri="{FF2B5EF4-FFF2-40B4-BE49-F238E27FC236}">
                <a16:creationId xmlns:a16="http://schemas.microsoft.com/office/drawing/2014/main" id="{388A0943-F3FF-01DB-FD5B-8AD1A0F1C87A}"/>
              </a:ext>
            </a:extLst>
          </p:cNvPr>
          <p:cNvSpPr txBox="1"/>
          <p:nvPr/>
        </p:nvSpPr>
        <p:spPr>
          <a:xfrm>
            <a:off x="-7015993" y="1996879"/>
            <a:ext cx="7015993" cy="2215991"/>
          </a:xfrm>
          <a:prstGeom prst="rect">
            <a:avLst/>
          </a:prstGeom>
          <a:noFill/>
        </p:spPr>
        <p:txBody>
          <a:bodyPr wrap="square" lIns="0" tIns="0" rIns="0" bIns="0" numCol="1" rtlCol="0">
            <a:spAutoFit/>
          </a:bodyPr>
          <a:lstStyle/>
          <a:p>
            <a:pPr algn="l"/>
            <a:r>
              <a:rPr lang="en-IN" sz="2400" b="0" i="0" dirty="0">
                <a:solidFill>
                  <a:srgbClr val="D1D5DB"/>
                </a:solidFill>
                <a:effectLst/>
                <a:latin typeface="Söhne"/>
              </a:rPr>
              <a:t>By visualizing the first 100 ECG signals, you can observe the density of the signals and potentially identify any patterns, abnormalities, or variations within the dataset. Adjusting the visualization parameters can further enhance your understanding of the density and characteristics of the ECG signals.</a:t>
            </a:r>
            <a:endParaRPr lang="en-IN" sz="2400" b="0" i="0" u="none" strike="noStrike" dirty="0">
              <a:solidFill>
                <a:schemeClr val="tx2"/>
              </a:solidFill>
              <a:effectLst/>
              <a:latin typeface="Söhne"/>
            </a:endParaRPr>
          </a:p>
        </p:txBody>
      </p:sp>
      <p:pic>
        <p:nvPicPr>
          <p:cNvPr id="12" name="Picture 11">
            <a:extLst>
              <a:ext uri="{FF2B5EF4-FFF2-40B4-BE49-F238E27FC236}">
                <a16:creationId xmlns:a16="http://schemas.microsoft.com/office/drawing/2014/main" id="{18F2773B-6754-16F0-3F42-AA43502C2A39}"/>
              </a:ext>
            </a:extLst>
          </p:cNvPr>
          <p:cNvPicPr>
            <a:picLocks noChangeAspect="1"/>
          </p:cNvPicPr>
          <p:nvPr/>
        </p:nvPicPr>
        <p:blipFill>
          <a:blip r:embed="rId9"/>
          <a:stretch>
            <a:fillRect/>
          </a:stretch>
        </p:blipFill>
        <p:spPr>
          <a:xfrm>
            <a:off x="-12192000" y="1079500"/>
            <a:ext cx="4575032" cy="4630420"/>
          </a:xfrm>
          <a:prstGeom prst="rect">
            <a:avLst/>
          </a:prstGeom>
        </p:spPr>
      </p:pic>
    </p:spTree>
    <p:custDataLst>
      <p:tags r:id="rId1"/>
    </p:custDataLst>
    <p:extLst>
      <p:ext uri="{BB962C8B-B14F-4D97-AF65-F5344CB8AC3E}">
        <p14:creationId xmlns:p14="http://schemas.microsoft.com/office/powerpoint/2010/main" val="688202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22860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B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953854" y="787619"/>
            <a:ext cx="4451540" cy="553998"/>
          </a:xfrm>
          <a:prstGeom prst="rect">
            <a:avLst/>
          </a:prstGeom>
          <a:noFill/>
        </p:spPr>
        <p:txBody>
          <a:bodyPr wrap="none" lIns="0" tIns="0" rIns="0" bIns="0" numCol="1" rtlCol="0">
            <a:spAutoFit/>
          </a:bodyPr>
          <a:lstStyle/>
          <a:p>
            <a:r>
              <a:rPr lang="de-DE" altLang="de-DE" sz="3600" spc="300" dirty="0">
                <a:solidFill>
                  <a:srgbClr val="079B84"/>
                </a:solidFill>
              </a:rPr>
              <a:t>Data Visualization</a:t>
            </a:r>
          </a:p>
        </p:txBody>
      </p:sp>
      <p:sp>
        <p:nvSpPr>
          <p:cNvPr id="8" name="TextBox 7">
            <a:extLst>
              <a:ext uri="{FF2B5EF4-FFF2-40B4-BE49-F238E27FC236}">
                <a16:creationId xmlns:a16="http://schemas.microsoft.com/office/drawing/2014/main" id="{C9A73559-491A-4614-A844-496762024E0B}"/>
              </a:ext>
            </a:extLst>
          </p:cNvPr>
          <p:cNvSpPr txBox="1"/>
          <p:nvPr/>
        </p:nvSpPr>
        <p:spPr>
          <a:xfrm>
            <a:off x="5176007" y="1996879"/>
            <a:ext cx="7015993" cy="2215991"/>
          </a:xfrm>
          <a:prstGeom prst="rect">
            <a:avLst/>
          </a:prstGeom>
          <a:noFill/>
        </p:spPr>
        <p:txBody>
          <a:bodyPr wrap="square" lIns="0" tIns="0" rIns="0" bIns="0" numCol="1" rtlCol="0">
            <a:spAutoFit/>
          </a:bodyPr>
          <a:lstStyle/>
          <a:p>
            <a:pPr algn="l"/>
            <a:r>
              <a:rPr lang="en-IN" sz="2400" b="0" i="0" dirty="0">
                <a:solidFill>
                  <a:srgbClr val="D1D5DB"/>
                </a:solidFill>
                <a:effectLst/>
                <a:latin typeface="Söhne"/>
              </a:rPr>
              <a:t>By visualizing the first 100 ECG signals, you can observe the density of the signals and potentially identify any patterns, abnormalities, or variations within the dataset. Adjusting the visualization parameters can further enhance your understanding of the density and characteristics of the ECG signals.</a:t>
            </a:r>
            <a:endParaRPr lang="en-IN" sz="2400" b="0" i="0" u="none" strike="noStrike" dirty="0">
              <a:solidFill>
                <a:schemeClr val="tx2"/>
              </a:solidFill>
              <a:effectLst/>
              <a:latin typeface="Söhne"/>
            </a:endParaRP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48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rgbClr val="A8DBC9"/>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pic>
        <p:nvPicPr>
          <p:cNvPr id="3" name="Picture 2">
            <a:extLst>
              <a:ext uri="{FF2B5EF4-FFF2-40B4-BE49-F238E27FC236}">
                <a16:creationId xmlns:a16="http://schemas.microsoft.com/office/drawing/2014/main" id="{DEAFD24D-624B-8D1C-0788-CB26D3EBF0D7}"/>
              </a:ext>
            </a:extLst>
          </p:cNvPr>
          <p:cNvPicPr>
            <a:picLocks noChangeAspect="1"/>
          </p:cNvPicPr>
          <p:nvPr/>
        </p:nvPicPr>
        <p:blipFill>
          <a:blip r:embed="rId8"/>
          <a:stretch>
            <a:fillRect/>
          </a:stretch>
        </p:blipFill>
        <p:spPr>
          <a:xfrm>
            <a:off x="0" y="1079500"/>
            <a:ext cx="4575032" cy="4630420"/>
          </a:xfrm>
          <a:prstGeom prst="rect">
            <a:avLst/>
          </a:prstGeom>
        </p:spPr>
      </p:pic>
      <p:sp>
        <p:nvSpPr>
          <p:cNvPr id="4" name="TextBox 3">
            <a:extLst>
              <a:ext uri="{FF2B5EF4-FFF2-40B4-BE49-F238E27FC236}">
                <a16:creationId xmlns:a16="http://schemas.microsoft.com/office/drawing/2014/main" id="{953EC985-2B09-1D56-4048-CBADBFF08400}"/>
              </a:ext>
            </a:extLst>
          </p:cNvPr>
          <p:cNvSpPr txBox="1"/>
          <p:nvPr/>
        </p:nvSpPr>
        <p:spPr>
          <a:xfrm>
            <a:off x="17466720" y="760115"/>
            <a:ext cx="4389022" cy="553998"/>
          </a:xfrm>
          <a:prstGeom prst="rect">
            <a:avLst/>
          </a:prstGeom>
          <a:noFill/>
        </p:spPr>
        <p:txBody>
          <a:bodyPr wrap="none" lIns="0" tIns="0" rIns="0" bIns="0" numCol="1" rtlCol="0">
            <a:spAutoFit/>
          </a:bodyPr>
          <a:lstStyle/>
          <a:p>
            <a:r>
              <a:rPr lang="de-DE" altLang="de-DE" sz="3600" spc="300" dirty="0"/>
              <a:t>MODEL TRAINING</a:t>
            </a:r>
          </a:p>
        </p:txBody>
      </p:sp>
      <p:sp>
        <p:nvSpPr>
          <p:cNvPr id="11" name="TextBox 10">
            <a:extLst>
              <a:ext uri="{FF2B5EF4-FFF2-40B4-BE49-F238E27FC236}">
                <a16:creationId xmlns:a16="http://schemas.microsoft.com/office/drawing/2014/main" id="{5140E253-81EE-5B56-CD44-9D181E93A4F8}"/>
              </a:ext>
            </a:extLst>
          </p:cNvPr>
          <p:cNvSpPr txBox="1"/>
          <p:nvPr/>
        </p:nvSpPr>
        <p:spPr>
          <a:xfrm>
            <a:off x="17877687" y="1663685"/>
            <a:ext cx="6056086" cy="3744615"/>
          </a:xfrm>
          <a:prstGeom prst="rect">
            <a:avLst/>
          </a:prstGeom>
          <a:noFill/>
        </p:spPr>
        <p:txBody>
          <a:bodyPr wrap="square" lIns="0" tIns="0" rIns="0" bIns="0" numCol="1" rtlCol="0">
            <a:spAutoFit/>
          </a:bodyPr>
          <a:lstStyle/>
          <a:p>
            <a:pPr algn="just" rtl="0">
              <a:spcBef>
                <a:spcPts val="200"/>
              </a:spcBef>
              <a:spcAft>
                <a:spcPts val="200"/>
              </a:spcAft>
            </a:pPr>
            <a:r>
              <a:rPr lang="en-IN" sz="2400" b="0" i="0" dirty="0">
                <a:solidFill>
                  <a:schemeClr val="tx2"/>
                </a:solidFill>
                <a:effectLst/>
              </a:rPr>
              <a:t>This code creates a sequential model with two hidden layers and one output layer. The </a:t>
            </a:r>
            <a:r>
              <a:rPr lang="en-IN" sz="2400" dirty="0">
                <a:solidFill>
                  <a:schemeClr val="tx2"/>
                </a:solidFill>
              </a:rPr>
              <a:t>Dense</a:t>
            </a:r>
            <a:r>
              <a:rPr lang="en-IN" sz="2400" b="0" i="0" dirty="0">
                <a:solidFill>
                  <a:schemeClr val="tx2"/>
                </a:solidFill>
                <a:effectLst/>
              </a:rPr>
              <a:t> layers represent fully connected layers, and </a:t>
            </a:r>
            <a:r>
              <a:rPr lang="en-IN" sz="2400" dirty="0" err="1">
                <a:solidFill>
                  <a:schemeClr val="tx2"/>
                </a:solidFill>
              </a:rPr>
              <a:t>BatchNormalization</a:t>
            </a:r>
            <a:r>
              <a:rPr lang="en-IN" sz="2400" b="0" i="0" dirty="0">
                <a:solidFill>
                  <a:schemeClr val="tx2"/>
                </a:solidFill>
                <a:effectLst/>
              </a:rPr>
              <a:t> is used for batch normalization. The model is compiled with the SGD optimizer and sparse categorical cross-entropy loss function. The </a:t>
            </a:r>
            <a:r>
              <a:rPr lang="en-IN" sz="2400" dirty="0" err="1">
                <a:solidFill>
                  <a:schemeClr val="tx2"/>
                </a:solidFill>
              </a:rPr>
              <a:t>model.summary</a:t>
            </a:r>
            <a:r>
              <a:rPr lang="en-IN" sz="2400" dirty="0">
                <a:solidFill>
                  <a:schemeClr val="tx2"/>
                </a:solidFill>
              </a:rPr>
              <a:t>()</a:t>
            </a:r>
            <a:r>
              <a:rPr lang="en-IN" sz="2400" b="0" i="0" dirty="0">
                <a:solidFill>
                  <a:schemeClr val="tx2"/>
                </a:solidFill>
                <a:effectLst/>
              </a:rPr>
              <a:t> function provides a summary of the model's architecture.</a:t>
            </a:r>
          </a:p>
          <a:p>
            <a:pPr algn="just" rtl="0">
              <a:spcBef>
                <a:spcPts val="200"/>
              </a:spcBef>
              <a:spcAft>
                <a:spcPts val="200"/>
              </a:spcAft>
            </a:pPr>
            <a:endParaRPr lang="en-IN" sz="2400" b="1" dirty="0">
              <a:solidFill>
                <a:schemeClr val="tx2"/>
              </a:solidFill>
            </a:endParaRPr>
          </a:p>
        </p:txBody>
      </p:sp>
      <p:pic>
        <p:nvPicPr>
          <p:cNvPr id="17" name="Picture 16">
            <a:extLst>
              <a:ext uri="{FF2B5EF4-FFF2-40B4-BE49-F238E27FC236}">
                <a16:creationId xmlns:a16="http://schemas.microsoft.com/office/drawing/2014/main" id="{2E050089-613C-DEAB-352D-16BF87A2835C}"/>
              </a:ext>
            </a:extLst>
          </p:cNvPr>
          <p:cNvPicPr>
            <a:picLocks noChangeAspect="1"/>
          </p:cNvPicPr>
          <p:nvPr/>
        </p:nvPicPr>
        <p:blipFill>
          <a:blip r:embed="rId9"/>
          <a:stretch>
            <a:fillRect/>
          </a:stretch>
        </p:blipFill>
        <p:spPr>
          <a:xfrm>
            <a:off x="24250263" y="2028190"/>
            <a:ext cx="5082093" cy="2678400"/>
          </a:xfrm>
          <a:prstGeom prst="rect">
            <a:avLst/>
          </a:prstGeom>
        </p:spPr>
      </p:pic>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3" y="694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32877" y="760115"/>
            <a:ext cx="4389022" cy="553998"/>
          </a:xfrm>
          <a:prstGeom prst="rect">
            <a:avLst/>
          </a:prstGeom>
          <a:noFill/>
        </p:spPr>
        <p:txBody>
          <a:bodyPr wrap="none" lIns="0" tIns="0" rIns="0" bIns="0" numCol="1" rtlCol="0">
            <a:spAutoFit/>
          </a:bodyPr>
          <a:lstStyle/>
          <a:p>
            <a:r>
              <a:rPr lang="de-DE" altLang="de-DE" sz="3600" spc="300" dirty="0"/>
              <a:t>MODEL TRAINING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543844" y="1663685"/>
            <a:ext cx="6056086" cy="3744615"/>
          </a:xfrm>
          <a:prstGeom prst="rect">
            <a:avLst/>
          </a:prstGeom>
          <a:noFill/>
        </p:spPr>
        <p:txBody>
          <a:bodyPr wrap="square" lIns="0" tIns="0" rIns="0" bIns="0" numCol="1" rtlCol="0">
            <a:spAutoFit/>
          </a:bodyPr>
          <a:lstStyle/>
          <a:p>
            <a:pPr algn="just" rtl="0">
              <a:spcBef>
                <a:spcPts val="200"/>
              </a:spcBef>
              <a:spcAft>
                <a:spcPts val="200"/>
              </a:spcAft>
            </a:pPr>
            <a:r>
              <a:rPr lang="en-IN" sz="2400" b="0" i="0" dirty="0">
                <a:solidFill>
                  <a:schemeClr val="tx2"/>
                </a:solidFill>
                <a:effectLst/>
              </a:rPr>
              <a:t>This code creates a sequential model with two hidden layers and one output layer. The </a:t>
            </a:r>
            <a:r>
              <a:rPr lang="en-IN" sz="2400" dirty="0">
                <a:solidFill>
                  <a:schemeClr val="tx2"/>
                </a:solidFill>
              </a:rPr>
              <a:t>Dense</a:t>
            </a:r>
            <a:r>
              <a:rPr lang="en-IN" sz="2400" b="0" i="0" dirty="0">
                <a:solidFill>
                  <a:schemeClr val="tx2"/>
                </a:solidFill>
                <a:effectLst/>
              </a:rPr>
              <a:t> layers represent fully connected layers, and </a:t>
            </a:r>
            <a:r>
              <a:rPr lang="en-IN" sz="2400" dirty="0" err="1">
                <a:solidFill>
                  <a:schemeClr val="tx2"/>
                </a:solidFill>
              </a:rPr>
              <a:t>BatchNormalization</a:t>
            </a:r>
            <a:r>
              <a:rPr lang="en-IN" sz="2400" b="0" i="0" dirty="0">
                <a:solidFill>
                  <a:schemeClr val="tx2"/>
                </a:solidFill>
                <a:effectLst/>
              </a:rPr>
              <a:t> is used for batch normalization. The model is compiled with the SGD optimizer and sparse categorical cross-entropy loss function. The </a:t>
            </a:r>
            <a:r>
              <a:rPr lang="en-IN" sz="2400" dirty="0" err="1">
                <a:solidFill>
                  <a:schemeClr val="tx2"/>
                </a:solidFill>
              </a:rPr>
              <a:t>model.summary</a:t>
            </a:r>
            <a:r>
              <a:rPr lang="en-IN" sz="2400" dirty="0">
                <a:solidFill>
                  <a:schemeClr val="tx2"/>
                </a:solidFill>
              </a:rPr>
              <a:t>()</a:t>
            </a:r>
            <a:r>
              <a:rPr lang="en-IN" sz="2400" b="0" i="0" dirty="0">
                <a:solidFill>
                  <a:schemeClr val="tx2"/>
                </a:solidFill>
                <a:effectLst/>
              </a:rPr>
              <a:t> function provides a summary of the model's architecture.</a:t>
            </a:r>
          </a:p>
          <a:p>
            <a:pPr algn="just" rtl="0">
              <a:spcBef>
                <a:spcPts val="200"/>
              </a:spcBef>
              <a:spcAft>
                <a:spcPts val="200"/>
              </a:spcAft>
            </a:pPr>
            <a:endParaRPr lang="en-IN" sz="2400" b="1" dirty="0">
              <a:solidFill>
                <a:schemeClr val="tx2"/>
              </a:solidFill>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E8411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pic>
        <p:nvPicPr>
          <p:cNvPr id="11" name="Picture 10">
            <a:extLst>
              <a:ext uri="{FF2B5EF4-FFF2-40B4-BE49-F238E27FC236}">
                <a16:creationId xmlns:a16="http://schemas.microsoft.com/office/drawing/2014/main" id="{A7DBBEC2-40B4-0603-ED4C-67827500C47E}"/>
              </a:ext>
            </a:extLst>
          </p:cNvPr>
          <p:cNvPicPr>
            <a:picLocks noChangeAspect="1"/>
          </p:cNvPicPr>
          <p:nvPr/>
        </p:nvPicPr>
        <p:blipFill>
          <a:blip r:embed="rId8"/>
          <a:stretch>
            <a:fillRect/>
          </a:stretch>
        </p:blipFill>
        <p:spPr>
          <a:xfrm>
            <a:off x="6399133" y="-11227"/>
            <a:ext cx="1162810" cy="1162810"/>
          </a:xfrm>
          <a:prstGeom prst="rect">
            <a:avLst/>
          </a:prstGeom>
        </p:spPr>
      </p:pic>
      <p:pic>
        <p:nvPicPr>
          <p:cNvPr id="13" name="Picture 12">
            <a:extLst>
              <a:ext uri="{FF2B5EF4-FFF2-40B4-BE49-F238E27FC236}">
                <a16:creationId xmlns:a16="http://schemas.microsoft.com/office/drawing/2014/main" id="{9142B806-805B-D912-B380-49858E9EDD31}"/>
              </a:ext>
            </a:extLst>
          </p:cNvPr>
          <p:cNvPicPr>
            <a:picLocks noChangeAspect="1"/>
          </p:cNvPicPr>
          <p:nvPr/>
        </p:nvPicPr>
        <p:blipFill>
          <a:blip r:embed="rId9"/>
          <a:stretch>
            <a:fillRect/>
          </a:stretch>
        </p:blipFill>
        <p:spPr>
          <a:xfrm>
            <a:off x="6916420" y="2028190"/>
            <a:ext cx="5082093" cy="2678400"/>
          </a:xfrm>
          <a:prstGeom prst="rect">
            <a:avLst/>
          </a:prstGeom>
        </p:spPr>
      </p:pic>
    </p:spTree>
    <p:custDataLst>
      <p:tags r:id="rId1"/>
    </p:custDataLst>
    <p:extLst>
      <p:ext uri="{BB962C8B-B14F-4D97-AF65-F5344CB8AC3E}">
        <p14:creationId xmlns:p14="http://schemas.microsoft.com/office/powerpoint/2010/main" val="70017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826854" y="662396"/>
            <a:ext cx="2952731" cy="492443"/>
          </a:xfrm>
          <a:prstGeom prst="rect">
            <a:avLst/>
          </a:prstGeom>
          <a:noFill/>
        </p:spPr>
        <p:txBody>
          <a:bodyPr wrap="none" lIns="0" tIns="0" rIns="0" bIns="0" numCol="1" rtlCol="0">
            <a:spAutoFit/>
          </a:bodyPr>
          <a:lstStyle/>
          <a:p>
            <a:r>
              <a:rPr lang="en-IN" sz="3200" b="0" i="0" u="none" strike="noStrike" dirty="0">
                <a:solidFill>
                  <a:schemeClr val="tx2">
                    <a:lumMod val="50000"/>
                  </a:schemeClr>
                </a:solidFill>
                <a:effectLst/>
                <a:latin typeface="Times New Roman" panose="02020603050405020304" pitchFamily="18" charset="0"/>
              </a:rPr>
              <a:t>Model Evaluation</a:t>
            </a:r>
            <a:endParaRPr lang="de-DE" altLang="de-DE" sz="3200" spc="300" dirty="0">
              <a:solidFill>
                <a:schemeClr val="tx2">
                  <a:lumMod val="50000"/>
                </a:schemeClr>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5654894" y="1309907"/>
            <a:ext cx="6056086" cy="4308872"/>
          </a:xfrm>
          <a:prstGeom prst="rect">
            <a:avLst/>
          </a:prstGeom>
          <a:noFill/>
        </p:spPr>
        <p:txBody>
          <a:bodyPr wrap="square" lIns="0" tIns="0" rIns="0" bIns="0" numCol="1" rtlCol="0">
            <a:spAutoFit/>
          </a:bodyPr>
          <a:lstStyle/>
          <a:p>
            <a:pPr rtl="0" fontAlgn="base">
              <a:spcBef>
                <a:spcPts val="0"/>
              </a:spcBef>
              <a:spcAft>
                <a:spcPts val="0"/>
              </a:spcAft>
            </a:pPr>
            <a:r>
              <a:rPr lang="en-IN" sz="2000" b="0" i="0" dirty="0">
                <a:solidFill>
                  <a:srgbClr val="D1D5DB"/>
                </a:solidFill>
                <a:effectLst/>
              </a:rPr>
              <a:t>To train a model with data splitting and early stopping, we import necessary libraries such as </a:t>
            </a:r>
            <a:r>
              <a:rPr lang="en-IN" sz="2000" b="0" i="0" dirty="0" err="1">
                <a:solidFill>
                  <a:srgbClr val="D1D5DB"/>
                </a:solidFill>
                <a:effectLst/>
              </a:rPr>
              <a:t>StratifiedShuffleSplit</a:t>
            </a:r>
            <a:r>
              <a:rPr lang="en-IN" sz="2000" b="0" i="0" dirty="0">
                <a:solidFill>
                  <a:srgbClr val="D1D5DB"/>
                </a:solidFill>
                <a:effectLst/>
              </a:rPr>
              <a:t> for data splitting and </a:t>
            </a:r>
            <a:r>
              <a:rPr lang="en-IN" sz="2000" b="0" i="0" dirty="0" err="1">
                <a:solidFill>
                  <a:srgbClr val="D1D5DB"/>
                </a:solidFill>
                <a:effectLst/>
              </a:rPr>
              <a:t>EarlyStopping</a:t>
            </a:r>
            <a:r>
              <a:rPr lang="en-IN" sz="2000" b="0" i="0" dirty="0">
                <a:solidFill>
                  <a:srgbClr val="D1D5DB"/>
                </a:solidFill>
                <a:effectLst/>
              </a:rPr>
              <a:t> for early stopping. Using </a:t>
            </a:r>
            <a:r>
              <a:rPr lang="en-IN" sz="2000" b="0" i="0" dirty="0" err="1">
                <a:solidFill>
                  <a:srgbClr val="D1D5DB"/>
                </a:solidFill>
                <a:effectLst/>
              </a:rPr>
              <a:t>StratifiedShuffleSplit</a:t>
            </a:r>
            <a:r>
              <a:rPr lang="en-IN" sz="2000" b="0" i="0" dirty="0">
                <a:solidFill>
                  <a:srgbClr val="D1D5DB"/>
                </a:solidFill>
                <a:effectLst/>
              </a:rPr>
              <a:t>, we split the data into training and validation sets. We create and compile the model with chosen optimizer, loss function, and metrics. Early stopping is defined with </a:t>
            </a:r>
            <a:r>
              <a:rPr lang="en-IN" sz="2000" b="0" i="0" dirty="0" err="1">
                <a:solidFill>
                  <a:srgbClr val="D1D5DB"/>
                </a:solidFill>
                <a:effectLst/>
              </a:rPr>
              <a:t>EarlyStopping</a:t>
            </a:r>
            <a:r>
              <a:rPr lang="en-IN" sz="2000" b="0" i="0" dirty="0">
                <a:solidFill>
                  <a:srgbClr val="D1D5DB"/>
                </a:solidFill>
                <a:effectLst/>
              </a:rPr>
              <a:t>, monitoring validation loss and setting a patience value. We fit the model to the training data, providing validation data and including the early stopping </a:t>
            </a:r>
            <a:r>
              <a:rPr lang="en-IN" sz="2000" b="0" i="0" dirty="0" err="1">
                <a:solidFill>
                  <a:srgbClr val="D1D5DB"/>
                </a:solidFill>
                <a:effectLst/>
              </a:rPr>
              <a:t>callback</a:t>
            </a:r>
            <a:r>
              <a:rPr lang="en-IN" sz="2000" b="0" i="0" dirty="0">
                <a:solidFill>
                  <a:srgbClr val="D1D5DB"/>
                </a:solidFill>
                <a:effectLst/>
              </a:rPr>
              <a:t>. This approach enhances model training with effective data splitting and early stopping.</a:t>
            </a:r>
            <a:endParaRPr lang="en-IN" sz="2000" b="0" i="0" u="none" strike="noStrike" dirty="0">
              <a:effectLst/>
            </a:endParaRP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pic>
        <p:nvPicPr>
          <p:cNvPr id="3" name="Picture 2">
            <a:extLst>
              <a:ext uri="{FF2B5EF4-FFF2-40B4-BE49-F238E27FC236}">
                <a16:creationId xmlns:a16="http://schemas.microsoft.com/office/drawing/2014/main" id="{0081CC31-DC3B-29A7-25A8-04048FDE487B}"/>
              </a:ext>
            </a:extLst>
          </p:cNvPr>
          <p:cNvPicPr>
            <a:picLocks noChangeAspect="1"/>
          </p:cNvPicPr>
          <p:nvPr/>
        </p:nvPicPr>
        <p:blipFill>
          <a:blip r:embed="rId8"/>
          <a:stretch>
            <a:fillRect/>
          </a:stretch>
        </p:blipFill>
        <p:spPr>
          <a:xfrm>
            <a:off x="123190" y="2160270"/>
            <a:ext cx="5016500" cy="2476500"/>
          </a:xfrm>
          <a:prstGeom prst="rect">
            <a:avLst/>
          </a:prstGeom>
        </p:spPr>
      </p:pic>
    </p:spTree>
    <p:custDataLst>
      <p:tags r:id="rId1"/>
    </p:custDataLst>
    <p:extLst>
      <p:ext uri="{BB962C8B-B14F-4D97-AF65-F5344CB8AC3E}">
        <p14:creationId xmlns:p14="http://schemas.microsoft.com/office/powerpoint/2010/main" val="2739477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7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469718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4898571"/>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5132613"/>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681843" y="5312228"/>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5513613"/>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
        <p:nvSpPr>
          <p:cNvPr id="14" name="TextBox 13">
            <a:extLst>
              <a:ext uri="{FF2B5EF4-FFF2-40B4-BE49-F238E27FC236}">
                <a16:creationId xmlns:a16="http://schemas.microsoft.com/office/drawing/2014/main" id="{463A2175-9477-DB0D-FD4B-F86F0F0784C1}"/>
              </a:ext>
            </a:extLst>
          </p:cNvPr>
          <p:cNvSpPr txBox="1"/>
          <p:nvPr/>
        </p:nvSpPr>
        <p:spPr>
          <a:xfrm>
            <a:off x="3810000" y="2013857"/>
            <a:ext cx="4833257" cy="1446550"/>
          </a:xfrm>
          <a:prstGeom prst="rect">
            <a:avLst/>
          </a:prstGeom>
          <a:noFill/>
        </p:spPr>
        <p:txBody>
          <a:bodyPr wrap="square" rtlCol="0">
            <a:spAutoFit/>
          </a:bodyPr>
          <a:lstStyle/>
          <a:p>
            <a:r>
              <a:rPr lang="en-US" sz="8800" dirty="0">
                <a:latin typeface="DIN Condensed" pitchFamily="2" charset="0"/>
              </a:rPr>
              <a:t>RESULTS</a:t>
            </a:r>
          </a:p>
        </p:txBody>
      </p:sp>
    </p:spTree>
    <p:extLst>
      <p:ext uri="{BB962C8B-B14F-4D97-AF65-F5344CB8AC3E}">
        <p14:creationId xmlns:p14="http://schemas.microsoft.com/office/powerpoint/2010/main" val="258943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4381500"/>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5018314"/>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589814"/>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313714"/>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947443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4827814"/>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399314"/>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123214"/>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2269251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421085"/>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144985"/>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369924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2286000"/>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5938157"/>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868648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3CEE3-6802-CB42-341A-CE01217E8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382" y="-8530810"/>
            <a:ext cx="20067238" cy="52604438"/>
          </a:xfrm>
          <a:prstGeom prst="rect">
            <a:avLst/>
          </a:prstGeom>
        </p:spPr>
      </p:pic>
      <p:pic>
        <p:nvPicPr>
          <p:cNvPr id="5" name="Picture 4">
            <a:extLst>
              <a:ext uri="{FF2B5EF4-FFF2-40B4-BE49-F238E27FC236}">
                <a16:creationId xmlns:a16="http://schemas.microsoft.com/office/drawing/2014/main" id="{109C1C1A-884C-D9DC-54E0-073DF879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14" y="1858427"/>
            <a:ext cx="5242246" cy="4016139"/>
          </a:xfrm>
          <a:prstGeom prst="rect">
            <a:avLst/>
          </a:prstGeom>
        </p:spPr>
      </p:pic>
      <p:sp>
        <p:nvSpPr>
          <p:cNvPr id="4" name="Rectangle 3">
            <a:extLst>
              <a:ext uri="{FF2B5EF4-FFF2-40B4-BE49-F238E27FC236}">
                <a16:creationId xmlns:a16="http://schemas.microsoft.com/office/drawing/2014/main" id="{1D34B228-FD1E-43F6-660E-5AE4E5CB4772}"/>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179045-6459-B92C-736D-915412F78DC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46F47E-C322-16C5-30D0-A23BBC328F05}"/>
              </a:ext>
            </a:extLst>
          </p:cNvPr>
          <p:cNvSpPr txBox="1"/>
          <p:nvPr/>
        </p:nvSpPr>
        <p:spPr>
          <a:xfrm>
            <a:off x="90473" y="1643746"/>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10" name="TextBox 9">
            <a:extLst>
              <a:ext uri="{FF2B5EF4-FFF2-40B4-BE49-F238E27FC236}">
                <a16:creationId xmlns:a16="http://schemas.microsoft.com/office/drawing/2014/main" id="{161C2EB0-B222-7756-3235-E4B42AA34EBE}"/>
              </a:ext>
            </a:extLst>
          </p:cNvPr>
          <p:cNvSpPr txBox="1"/>
          <p:nvPr/>
        </p:nvSpPr>
        <p:spPr>
          <a:xfrm>
            <a:off x="5574506" y="3135012"/>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sp>
        <p:nvSpPr>
          <p:cNvPr id="8" name="Rectangle 7">
            <a:extLst>
              <a:ext uri="{FF2B5EF4-FFF2-40B4-BE49-F238E27FC236}">
                <a16:creationId xmlns:a16="http://schemas.microsoft.com/office/drawing/2014/main" id="{A1932DB2-47CC-1B80-6786-AFD471505564}"/>
              </a:ext>
            </a:extLst>
          </p:cNvPr>
          <p:cNvSpPr/>
          <p:nvPr/>
        </p:nvSpPr>
        <p:spPr>
          <a:xfrm>
            <a:off x="14735677" y="-9"/>
            <a:ext cx="12192000" cy="6858000"/>
          </a:xfrm>
          <a:prstGeom prst="rect">
            <a:avLst/>
          </a:prstGeom>
          <a:solidFill>
            <a:srgbClr val="EB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FB182A-8D07-04A1-EC69-A4250534AE4A}"/>
              </a:ext>
            </a:extLst>
          </p:cNvPr>
          <p:cNvSpPr txBox="1"/>
          <p:nvPr/>
        </p:nvSpPr>
        <p:spPr>
          <a:xfrm>
            <a:off x="20876841" y="4175694"/>
            <a:ext cx="3870075" cy="2308324"/>
          </a:xfrm>
          <a:prstGeom prst="rect">
            <a:avLst/>
          </a:prstGeom>
          <a:noFill/>
        </p:spPr>
        <p:txBody>
          <a:bodyPr wrap="square" rtlCol="0">
            <a:spAutoFit/>
          </a:bodyPr>
          <a:lstStyle/>
          <a:p>
            <a:pPr algn="just"/>
            <a:r>
              <a:rPr lang="en-US" sz="1600" dirty="0">
                <a:solidFill>
                  <a:schemeClr val="bg1"/>
                </a:solidFill>
                <a:latin typeface="Modern Sans" pitchFamily="50" charset="0"/>
              </a:rPr>
              <a:t>Lorem ipsum dolor sit amet, consectetuer adipiscing elit. Maecenas porttitor congue massa. Fusce posuere, magna sed </a:t>
            </a:r>
            <a:r>
              <a:rPr lang="en-US" sz="1600" dirty="0" err="1">
                <a:solidFill>
                  <a:schemeClr val="bg1"/>
                </a:solidFill>
                <a:latin typeface="Modern Sans" pitchFamily="50" charset="0"/>
              </a:rPr>
              <a:t>ulvinar</a:t>
            </a:r>
            <a:r>
              <a:rPr lang="en-US" sz="1600" dirty="0">
                <a:solidFill>
                  <a:schemeClr val="bg1"/>
                </a:solidFill>
                <a:latin typeface="Modern Sans" pitchFamily="50" charset="0"/>
              </a:rPr>
              <a:t> ultricies, purus lectus malesuada libero, sit amet commodo magna eros quis </a:t>
            </a:r>
            <a:r>
              <a:rPr lang="en-US" sz="1600" dirty="0" err="1">
                <a:solidFill>
                  <a:schemeClr val="bg1"/>
                </a:solidFill>
                <a:latin typeface="Modern Sans" pitchFamily="50" charset="0"/>
              </a:rPr>
              <a:t>urna</a:t>
            </a:r>
            <a:r>
              <a:rPr lang="en-US" sz="1600" dirty="0">
                <a:solidFill>
                  <a:schemeClr val="bg1"/>
                </a:solidFill>
                <a:latin typeface="Modern Sans" pitchFamily="50" charset="0"/>
              </a:rPr>
              <a:t>.</a:t>
            </a:r>
          </a:p>
          <a:p>
            <a:pPr algn="just"/>
            <a:r>
              <a:rPr lang="en-US" sz="1600" dirty="0">
                <a:solidFill>
                  <a:schemeClr val="bg1"/>
                </a:solidFill>
                <a:latin typeface="Modern Sans" pitchFamily="50" charset="0"/>
              </a:rPr>
              <a:t>Nunc viverra imperdiet enim. Fusce est. Vivamus a tellus.</a:t>
            </a:r>
          </a:p>
          <a:p>
            <a:pPr algn="just"/>
            <a:endParaRPr lang="en-US" sz="1600" dirty="0">
              <a:solidFill>
                <a:schemeClr val="bg1"/>
              </a:solidFill>
              <a:latin typeface="Modern Sans" pitchFamily="50" charset="0"/>
            </a:endParaRPr>
          </a:p>
        </p:txBody>
      </p:sp>
      <p:sp>
        <p:nvSpPr>
          <p:cNvPr id="11" name="Rectangle 10">
            <a:extLst>
              <a:ext uri="{FF2B5EF4-FFF2-40B4-BE49-F238E27FC236}">
                <a16:creationId xmlns:a16="http://schemas.microsoft.com/office/drawing/2014/main" id="{A85EA853-95D7-320D-E5C2-5B510A49CC0B}"/>
              </a:ext>
            </a:extLst>
          </p:cNvPr>
          <p:cNvSpPr/>
          <p:nvPr/>
        </p:nvSpPr>
        <p:spPr>
          <a:xfrm>
            <a:off x="20832391" y="4053153"/>
            <a:ext cx="3848257" cy="2698127"/>
          </a:xfrm>
          <a:prstGeom prst="rect">
            <a:avLst/>
          </a:prstGeom>
          <a:solidFill>
            <a:srgbClr val="EB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225B05B-ABE5-B39F-289D-6029E08B34F3}"/>
              </a:ext>
            </a:extLst>
          </p:cNvPr>
          <p:cNvGrpSpPr/>
          <p:nvPr/>
        </p:nvGrpSpPr>
        <p:grpSpPr>
          <a:xfrm>
            <a:off x="21341898" y="2155608"/>
            <a:ext cx="11888811" cy="2215991"/>
            <a:chOff x="303189" y="2155608"/>
            <a:chExt cx="11888811" cy="2215991"/>
          </a:xfrm>
        </p:grpSpPr>
        <p:cxnSp>
          <p:nvCxnSpPr>
            <p:cNvPr id="13" name="Straight Connector 12">
              <a:extLst>
                <a:ext uri="{FF2B5EF4-FFF2-40B4-BE49-F238E27FC236}">
                  <a16:creationId xmlns:a16="http://schemas.microsoft.com/office/drawing/2014/main" id="{571F04C5-1256-3C4B-F450-C5EC944E075D}"/>
                </a:ext>
              </a:extLst>
            </p:cNvPr>
            <p:cNvCxnSpPr>
              <a:cxnSpLocks/>
            </p:cNvCxnSpPr>
            <p:nvPr/>
          </p:nvCxnSpPr>
          <p:spPr>
            <a:xfrm>
              <a:off x="5372100" y="4007402"/>
              <a:ext cx="68199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9782B-8ED1-00A1-5CAE-5AA57D553E05}"/>
                </a:ext>
              </a:extLst>
            </p:cNvPr>
            <p:cNvSpPr txBox="1"/>
            <p:nvPr/>
          </p:nvSpPr>
          <p:spPr>
            <a:xfrm>
              <a:off x="303189" y="2155608"/>
              <a:ext cx="5957080" cy="2215991"/>
            </a:xfrm>
            <a:prstGeom prst="rect">
              <a:avLst/>
            </a:prstGeom>
            <a:noFill/>
          </p:spPr>
          <p:txBody>
            <a:bodyPr wrap="none" rtlCol="0">
              <a:spAutoFit/>
            </a:bodyPr>
            <a:lstStyle/>
            <a:p>
              <a:r>
                <a:rPr lang="en-US" sz="13800" dirty="0">
                  <a:solidFill>
                    <a:schemeClr val="bg1"/>
                  </a:solidFill>
                  <a:latin typeface="Couture" panose="020B0804020202020204" pitchFamily="34" charset="0"/>
                </a:rPr>
                <a:t>Veins </a:t>
              </a:r>
            </a:p>
          </p:txBody>
        </p:sp>
      </p:grpSp>
      <p:sp>
        <p:nvSpPr>
          <p:cNvPr id="15" name="TextBox 14">
            <a:extLst>
              <a:ext uri="{FF2B5EF4-FFF2-40B4-BE49-F238E27FC236}">
                <a16:creationId xmlns:a16="http://schemas.microsoft.com/office/drawing/2014/main" id="{96B2C28A-0C63-71DD-4BEC-369E6768F561}"/>
              </a:ext>
            </a:extLst>
          </p:cNvPr>
          <p:cNvSpPr txBox="1"/>
          <p:nvPr/>
        </p:nvSpPr>
        <p:spPr>
          <a:xfrm>
            <a:off x="-6644939" y="1420483"/>
            <a:ext cx="3726288" cy="523220"/>
          </a:xfrm>
          <a:prstGeom prst="rect">
            <a:avLst/>
          </a:prstGeom>
          <a:noFill/>
        </p:spPr>
        <p:txBody>
          <a:bodyPr wrap="square" rtlCol="0">
            <a:spAutoFit/>
          </a:bodyPr>
          <a:lstStyle/>
          <a:p>
            <a:pPr lvl="1" algn="l"/>
            <a:r>
              <a:rPr lang="en-IN" sz="2800" dirty="0">
                <a:solidFill>
                  <a:srgbClr val="002060"/>
                </a:solidFill>
                <a:latin typeface=""/>
              </a:rPr>
              <a:t>D</a:t>
            </a:r>
            <a:r>
              <a:rPr lang="en-IN" sz="2800" b="0" i="0" dirty="0">
                <a:solidFill>
                  <a:srgbClr val="002060"/>
                </a:solidFill>
                <a:effectLst/>
                <a:latin typeface=""/>
              </a:rPr>
              <a:t>efination</a:t>
            </a:r>
            <a:endParaRPr lang="en-US" sz="2800" dirty="0">
              <a:solidFill>
                <a:srgbClr val="002060"/>
              </a:solidFill>
              <a:latin typeface=""/>
            </a:endParaRPr>
          </a:p>
        </p:txBody>
      </p:sp>
      <p:sp>
        <p:nvSpPr>
          <p:cNvPr id="16" name="TextBox 15">
            <a:extLst>
              <a:ext uri="{FF2B5EF4-FFF2-40B4-BE49-F238E27FC236}">
                <a16:creationId xmlns:a16="http://schemas.microsoft.com/office/drawing/2014/main" id="{7D3E1653-02A9-841B-6951-61631E83D8AA}"/>
              </a:ext>
            </a:extLst>
          </p:cNvPr>
          <p:cNvSpPr txBox="1"/>
          <p:nvPr/>
        </p:nvSpPr>
        <p:spPr>
          <a:xfrm>
            <a:off x="-6712071" y="3751108"/>
            <a:ext cx="3726288" cy="523220"/>
          </a:xfrm>
          <a:prstGeom prst="rect">
            <a:avLst/>
          </a:prstGeom>
          <a:noFill/>
        </p:spPr>
        <p:txBody>
          <a:bodyPr wrap="square" rtlCol="0">
            <a:spAutoFit/>
          </a:bodyPr>
          <a:lstStyle/>
          <a:p>
            <a:pPr lvl="1" algn="l"/>
            <a:r>
              <a:rPr lang="en-IN" sz="2800" dirty="0">
                <a:solidFill>
                  <a:srgbClr val="002060"/>
                </a:solidFill>
                <a:latin typeface=""/>
              </a:rPr>
              <a:t>Significance</a:t>
            </a:r>
            <a:endParaRPr lang="en-US" sz="2800" dirty="0">
              <a:solidFill>
                <a:srgbClr val="002060"/>
              </a:solidFill>
              <a:latin typeface=""/>
            </a:endParaRPr>
          </a:p>
        </p:txBody>
      </p:sp>
      <p:sp>
        <p:nvSpPr>
          <p:cNvPr id="17" name="TextBox 16">
            <a:extLst>
              <a:ext uri="{FF2B5EF4-FFF2-40B4-BE49-F238E27FC236}">
                <a16:creationId xmlns:a16="http://schemas.microsoft.com/office/drawing/2014/main" id="{47060C9B-3F51-9B39-0829-CDAEB9A44381}"/>
              </a:ext>
            </a:extLst>
          </p:cNvPr>
          <p:cNvSpPr txBox="1"/>
          <p:nvPr/>
        </p:nvSpPr>
        <p:spPr>
          <a:xfrm>
            <a:off x="-5485518"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Cardiovascular health impact</a:t>
            </a:r>
            <a:endParaRPr lang="en-US" sz="4000" dirty="0">
              <a:solidFill>
                <a:srgbClr val="DF140F"/>
              </a:solidFill>
              <a:latin typeface="Bookman Old Style" panose="02050604050505020204" pitchFamily="18" charset="0"/>
            </a:endParaRPr>
          </a:p>
        </p:txBody>
      </p:sp>
      <p:sp>
        <p:nvSpPr>
          <p:cNvPr id="18" name="TextBox 17">
            <a:extLst>
              <a:ext uri="{FF2B5EF4-FFF2-40B4-BE49-F238E27FC236}">
                <a16:creationId xmlns:a16="http://schemas.microsoft.com/office/drawing/2014/main" id="{C135B391-970C-50A3-0B92-38527FBDE01A}"/>
              </a:ext>
            </a:extLst>
          </p:cNvPr>
          <p:cNvSpPr txBox="1"/>
          <p:nvPr/>
        </p:nvSpPr>
        <p:spPr>
          <a:xfrm>
            <a:off x="-5389248" y="1983895"/>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Irregular heart rhythm</a:t>
            </a:r>
            <a:endParaRPr lang="en-US" sz="4000" dirty="0">
              <a:solidFill>
                <a:srgbClr val="DF140F"/>
              </a:solidFill>
              <a:latin typeface="Bookman Old Style" panose="02050604050505020204" pitchFamily="18" charset="0"/>
            </a:endParaRPr>
          </a:p>
        </p:txBody>
      </p:sp>
      <p:sp>
        <p:nvSpPr>
          <p:cNvPr id="19" name="TextBox 18">
            <a:extLst>
              <a:ext uri="{FF2B5EF4-FFF2-40B4-BE49-F238E27FC236}">
                <a16:creationId xmlns:a16="http://schemas.microsoft.com/office/drawing/2014/main" id="{2670CE38-664F-A34B-EBFC-E278D949AF11}"/>
              </a:ext>
            </a:extLst>
          </p:cNvPr>
          <p:cNvSpPr txBox="1"/>
          <p:nvPr/>
        </p:nvSpPr>
        <p:spPr>
          <a:xfrm>
            <a:off x="15352341"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Diagnosis and monitoring</a:t>
            </a:r>
            <a:endParaRPr lang="en-US" sz="4000" dirty="0">
              <a:solidFill>
                <a:srgbClr val="DF140F"/>
              </a:solidFill>
              <a:latin typeface="Bookman Old Style" panose="02050604050505020204" pitchFamily="18" charset="0"/>
            </a:endParaRPr>
          </a:p>
        </p:txBody>
      </p:sp>
      <p:sp>
        <p:nvSpPr>
          <p:cNvPr id="20" name="TextBox 19">
            <a:extLst>
              <a:ext uri="{FF2B5EF4-FFF2-40B4-BE49-F238E27FC236}">
                <a16:creationId xmlns:a16="http://schemas.microsoft.com/office/drawing/2014/main" id="{126D7355-19B8-18B3-8597-B36BEC8C94F6}"/>
              </a:ext>
            </a:extLst>
          </p:cNvPr>
          <p:cNvSpPr txBox="1"/>
          <p:nvPr/>
        </p:nvSpPr>
        <p:spPr>
          <a:xfrm>
            <a:off x="14037882" y="1420483"/>
            <a:ext cx="3726288" cy="523220"/>
          </a:xfrm>
          <a:prstGeom prst="rect">
            <a:avLst/>
          </a:prstGeom>
          <a:noFill/>
        </p:spPr>
        <p:txBody>
          <a:bodyPr wrap="square" rtlCol="0">
            <a:spAutoFit/>
          </a:bodyPr>
          <a:lstStyle/>
          <a:p>
            <a:pPr lvl="1" algn="l"/>
            <a:r>
              <a:rPr lang="en-IN" sz="2800" dirty="0">
                <a:solidFill>
                  <a:srgbClr val="002060"/>
                </a:solidFill>
                <a:latin typeface=""/>
              </a:rPr>
              <a:t>Importance</a:t>
            </a:r>
            <a:endParaRPr lang="en-US" sz="2800" dirty="0">
              <a:solidFill>
                <a:srgbClr val="002060"/>
              </a:solidFill>
              <a:latin typeface=""/>
            </a:endParaRPr>
          </a:p>
        </p:txBody>
      </p:sp>
      <p:sp>
        <p:nvSpPr>
          <p:cNvPr id="21" name="TextBox 20">
            <a:extLst>
              <a:ext uri="{FF2B5EF4-FFF2-40B4-BE49-F238E27FC236}">
                <a16:creationId xmlns:a16="http://schemas.microsoft.com/office/drawing/2014/main" id="{F45A47C0-BD90-838C-7631-D017DFDC119C}"/>
              </a:ext>
            </a:extLst>
          </p:cNvPr>
          <p:cNvSpPr txBox="1"/>
          <p:nvPr/>
        </p:nvSpPr>
        <p:spPr>
          <a:xfrm>
            <a:off x="15263138" y="1963788"/>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Early detection </a:t>
            </a:r>
          </a:p>
          <a:p>
            <a:pPr lvl="1" algn="l"/>
            <a:r>
              <a:rPr lang="en-IN" sz="4000" dirty="0">
                <a:solidFill>
                  <a:srgbClr val="DF140F"/>
                </a:solidFill>
                <a:latin typeface="Söhne"/>
              </a:rPr>
              <a:t>and classification</a:t>
            </a:r>
            <a:endParaRPr lang="en-US" sz="4000" dirty="0">
              <a:solidFill>
                <a:srgbClr val="DF140F"/>
              </a:solidFill>
              <a:latin typeface="Bookman Old Style" panose="02050604050505020204" pitchFamily="18" charset="0"/>
            </a:endParaRPr>
          </a:p>
        </p:txBody>
      </p:sp>
      <p:sp>
        <p:nvSpPr>
          <p:cNvPr id="22" name="TextBox 21">
            <a:extLst>
              <a:ext uri="{FF2B5EF4-FFF2-40B4-BE49-F238E27FC236}">
                <a16:creationId xmlns:a16="http://schemas.microsoft.com/office/drawing/2014/main" id="{5EEA6FDB-D400-5C1F-07F4-101AF2033516}"/>
              </a:ext>
            </a:extLst>
          </p:cNvPr>
          <p:cNvSpPr txBox="1"/>
          <p:nvPr/>
        </p:nvSpPr>
        <p:spPr>
          <a:xfrm>
            <a:off x="14111422" y="3848425"/>
            <a:ext cx="4231783" cy="523220"/>
          </a:xfrm>
          <a:prstGeom prst="rect">
            <a:avLst/>
          </a:prstGeom>
          <a:noFill/>
        </p:spPr>
        <p:txBody>
          <a:bodyPr wrap="square" rtlCol="0">
            <a:spAutoFit/>
          </a:bodyPr>
          <a:lstStyle/>
          <a:p>
            <a:pPr lvl="1" algn="l"/>
            <a:r>
              <a:rPr lang="en-IN" sz="2800" dirty="0">
                <a:solidFill>
                  <a:srgbClr val="002060"/>
                </a:solidFill>
                <a:latin typeface=""/>
              </a:rPr>
              <a:t>Role of ECG signals</a:t>
            </a:r>
            <a:endParaRPr lang="en-US" sz="2800" dirty="0">
              <a:solidFill>
                <a:srgbClr val="002060"/>
              </a:solidFill>
              <a:latin typeface=""/>
            </a:endParaRPr>
          </a:p>
        </p:txBody>
      </p:sp>
    </p:spTree>
    <p:extLst>
      <p:ext uri="{BB962C8B-B14F-4D97-AF65-F5344CB8AC3E}">
        <p14:creationId xmlns:p14="http://schemas.microsoft.com/office/powerpoint/2010/main" val="294121890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2286000"/>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3009900"/>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81869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E345BBC-45C2-4177-8EB0-87EBD8BF9165}"/>
              </a:ext>
            </a:extLst>
          </p:cNvPr>
          <p:cNvSpPr txBox="1"/>
          <p:nvPr/>
        </p:nvSpPr>
        <p:spPr>
          <a:xfrm>
            <a:off x="6676290" y="3118051"/>
            <a:ext cx="3336926" cy="461665"/>
          </a:xfrm>
          <a:prstGeom prst="rect">
            <a:avLst/>
          </a:prstGeom>
          <a:noFill/>
        </p:spPr>
        <p:txBody>
          <a:bodyPr wrap="square" rtlCol="0">
            <a:spAutoFit/>
          </a:bodyPr>
          <a:lstStyle/>
          <a:p>
            <a:r>
              <a:rPr lang="en-US" sz="2400" dirty="0">
                <a:solidFill>
                  <a:srgbClr val="FACDB0"/>
                </a:solidFill>
                <a:latin typeface="Tw Cen MT" panose="020B0602020104020603" pitchFamily="34" charset="0"/>
              </a:rPr>
              <a:t>DATASET EXPANSION</a:t>
            </a:r>
          </a:p>
        </p:txBody>
      </p:sp>
      <p:sp>
        <p:nvSpPr>
          <p:cNvPr id="23" name="TextBox 22">
            <a:extLst>
              <a:ext uri="{FF2B5EF4-FFF2-40B4-BE49-F238E27FC236}">
                <a16:creationId xmlns:a16="http://schemas.microsoft.com/office/drawing/2014/main" id="{BA22A125-AE2A-4E24-AEC3-D5CE82BD7E65}"/>
              </a:ext>
            </a:extLst>
          </p:cNvPr>
          <p:cNvSpPr txBox="1"/>
          <p:nvPr/>
        </p:nvSpPr>
        <p:spPr>
          <a:xfrm>
            <a:off x="6676290" y="3600503"/>
            <a:ext cx="3336926" cy="461665"/>
          </a:xfrm>
          <a:prstGeom prst="rect">
            <a:avLst/>
          </a:prstGeom>
          <a:noFill/>
        </p:spPr>
        <p:txBody>
          <a:bodyPr wrap="square" rtlCol="0">
            <a:spAutoFit/>
          </a:bodyPr>
          <a:lstStyle/>
          <a:p>
            <a:r>
              <a:rPr lang="en-US" sz="2400" dirty="0">
                <a:solidFill>
                  <a:srgbClr val="FACDB0"/>
                </a:solidFill>
                <a:latin typeface="Tw Cen MT" panose="020B0602020104020603" pitchFamily="34" charset="0"/>
              </a:rPr>
              <a:t>ENSEMBLE APPROACHES</a:t>
            </a:r>
          </a:p>
        </p:txBody>
      </p:sp>
      <p:sp>
        <p:nvSpPr>
          <p:cNvPr id="22" name="TextBox 21">
            <a:extLst>
              <a:ext uri="{FF2B5EF4-FFF2-40B4-BE49-F238E27FC236}">
                <a16:creationId xmlns:a16="http://schemas.microsoft.com/office/drawing/2014/main" id="{B173E096-BB55-472B-BC17-90588069DAE9}"/>
              </a:ext>
            </a:extLst>
          </p:cNvPr>
          <p:cNvSpPr txBox="1"/>
          <p:nvPr/>
        </p:nvSpPr>
        <p:spPr>
          <a:xfrm>
            <a:off x="6676290" y="2352787"/>
            <a:ext cx="5143500" cy="830997"/>
          </a:xfrm>
          <a:prstGeom prst="rect">
            <a:avLst/>
          </a:prstGeom>
          <a:noFill/>
        </p:spPr>
        <p:txBody>
          <a:bodyPr wrap="square" rtlCol="0">
            <a:spAutoFit/>
          </a:bodyPr>
          <a:lstStyle/>
          <a:p>
            <a:r>
              <a:rPr lang="en-US" sz="4800" dirty="0">
                <a:solidFill>
                  <a:srgbClr val="FACDB0"/>
                </a:solidFill>
                <a:latin typeface="Tw Cen MT" panose="020B0602020104020603" pitchFamily="34" charset="0"/>
              </a:rPr>
              <a:t>Future Prospects</a:t>
            </a:r>
          </a:p>
        </p:txBody>
      </p:sp>
      <p:sp>
        <p:nvSpPr>
          <p:cNvPr id="33" name="TextBox 32">
            <a:extLst>
              <a:ext uri="{FF2B5EF4-FFF2-40B4-BE49-F238E27FC236}">
                <a16:creationId xmlns:a16="http://schemas.microsoft.com/office/drawing/2014/main" id="{B77ECD8E-21C0-4877-BBB9-DF7908AD8DA0}"/>
              </a:ext>
            </a:extLst>
          </p:cNvPr>
          <p:cNvSpPr txBox="1"/>
          <p:nvPr/>
        </p:nvSpPr>
        <p:spPr>
          <a:xfrm>
            <a:off x="6676290" y="3989432"/>
            <a:ext cx="5515710" cy="1694823"/>
          </a:xfrm>
          <a:prstGeom prst="rect">
            <a:avLst/>
          </a:prstGeom>
          <a:noFill/>
        </p:spPr>
        <p:txBody>
          <a:bodyPr wrap="square" rtlCol="0">
            <a:spAutoFit/>
          </a:bodyPr>
          <a:lstStyle/>
          <a:p>
            <a:pPr>
              <a:lnSpc>
                <a:spcPct val="150000"/>
              </a:lnSpc>
            </a:pPr>
            <a:r>
              <a:rPr lang="en-US" sz="2400" dirty="0">
                <a:solidFill>
                  <a:srgbClr val="FACDB0"/>
                </a:solidFill>
                <a:latin typeface="Tw Cen MT" panose="020B0602020104020603" pitchFamily="34" charset="0"/>
              </a:rPr>
              <a:t>REAL TIME MONITORING AND DECISION SUPPORT</a:t>
            </a:r>
          </a:p>
          <a:p>
            <a:pPr>
              <a:lnSpc>
                <a:spcPct val="150000"/>
              </a:lnSpc>
            </a:pPr>
            <a:r>
              <a:rPr lang="en-US" sz="2400" dirty="0">
                <a:solidFill>
                  <a:srgbClr val="FACDB0"/>
                </a:solidFill>
                <a:latin typeface="Tw Cen MT" panose="020B0602020104020603" pitchFamily="34" charset="0"/>
              </a:rPr>
              <a:t>INTERPRETABILITY AND EXPLAINABILITY</a:t>
            </a:r>
          </a:p>
        </p:txBody>
      </p:sp>
      <p:grpSp>
        <p:nvGrpSpPr>
          <p:cNvPr id="111" name="Group 110">
            <a:extLst>
              <a:ext uri="{FF2B5EF4-FFF2-40B4-BE49-F238E27FC236}">
                <a16:creationId xmlns:a16="http://schemas.microsoft.com/office/drawing/2014/main" id="{268DA095-5AA6-45CB-914D-549D391484B4}"/>
              </a:ext>
            </a:extLst>
          </p:cNvPr>
          <p:cNvGrpSpPr/>
          <p:nvPr/>
        </p:nvGrpSpPr>
        <p:grpSpPr>
          <a:xfrm>
            <a:off x="-4444467" y="0"/>
            <a:ext cx="10729913" cy="6858000"/>
            <a:chOff x="10249606" y="0"/>
            <a:chExt cx="10729913" cy="6858000"/>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0249606" y="0"/>
              <a:ext cx="10729913" cy="6858000"/>
              <a:chOff x="-4114800" y="0"/>
              <a:chExt cx="10729913" cy="6858000"/>
            </a:xfrm>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734050" y="2952212"/>
                <a:ext cx="881063" cy="923330"/>
                <a:chOff x="8401050" y="3607250"/>
                <a:chExt cx="881063" cy="923330"/>
              </a:xfrm>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400703" y="3628384"/>
                  <a:ext cx="881757" cy="881063"/>
                </a:xfrm>
                <a:prstGeom prst="round2Same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756F21-0986-45B4-9493-6206B3F28A7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84AF9B"/>
                      </a:solidFill>
                      <a:latin typeface="DAGGERSQUARE" pitchFamily="50" charset="0"/>
                    </a:rPr>
                    <a:t>A</a:t>
                  </a:r>
                </a:p>
              </p:txBody>
            </p:sp>
          </p:grpSp>
        </p:grpSp>
        <p:grpSp>
          <p:nvGrpSpPr>
            <p:cNvPr id="106" name="Group 105">
              <a:extLst>
                <a:ext uri="{FF2B5EF4-FFF2-40B4-BE49-F238E27FC236}">
                  <a16:creationId xmlns:a16="http://schemas.microsoft.com/office/drawing/2014/main" id="{D68F025F-C472-493C-9128-B0777320969E}"/>
                </a:ext>
              </a:extLst>
            </p:cNvPr>
            <p:cNvGrpSpPr/>
            <p:nvPr/>
          </p:nvGrpSpPr>
          <p:grpSpPr>
            <a:xfrm>
              <a:off x="13627149" y="975108"/>
              <a:ext cx="6113292" cy="4907418"/>
              <a:chOff x="4901381" y="975108"/>
              <a:chExt cx="6113292" cy="4907418"/>
            </a:xfrm>
          </p:grpSpPr>
          <p:sp>
            <p:nvSpPr>
              <p:cNvPr id="51" name="TextBox 50">
                <a:extLst>
                  <a:ext uri="{FF2B5EF4-FFF2-40B4-BE49-F238E27FC236}">
                    <a16:creationId xmlns:a16="http://schemas.microsoft.com/office/drawing/2014/main" id="{0CD795CE-BF8D-499C-8715-64AABB46432B}"/>
                  </a:ext>
                </a:extLst>
              </p:cNvPr>
              <p:cNvSpPr txBox="1"/>
              <p:nvPr/>
            </p:nvSpPr>
            <p:spPr>
              <a:xfrm>
                <a:off x="4901381" y="975108"/>
                <a:ext cx="3688143" cy="523220"/>
              </a:xfrm>
              <a:prstGeom prst="rect">
                <a:avLst/>
              </a:prstGeom>
              <a:noFill/>
            </p:spPr>
            <p:txBody>
              <a:bodyPr wrap="square" rtlCol="0">
                <a:spAutoFit/>
              </a:bodyPr>
              <a:lstStyle/>
              <a:p>
                <a:pPr algn="ctr"/>
                <a:r>
                  <a:rPr lang="en-US" sz="2800" dirty="0">
                    <a:latin typeface="Impact" panose="020B0806030902050204" pitchFamily="34" charset="0"/>
                  </a:rPr>
                  <a:t>DATASET EXPANSION</a:t>
                </a:r>
              </a:p>
            </p:txBody>
          </p:sp>
          <p:sp>
            <p:nvSpPr>
              <p:cNvPr id="55" name="TextBox 54">
                <a:extLst>
                  <a:ext uri="{FF2B5EF4-FFF2-40B4-BE49-F238E27FC236}">
                    <a16:creationId xmlns:a16="http://schemas.microsoft.com/office/drawing/2014/main" id="{E1214972-58A1-4EBD-8D15-490E9C80EA04}"/>
                  </a:ext>
                </a:extLst>
              </p:cNvPr>
              <p:cNvSpPr txBox="1"/>
              <p:nvPr/>
            </p:nvSpPr>
            <p:spPr>
              <a:xfrm>
                <a:off x="5543797" y="2096874"/>
                <a:ext cx="5470876" cy="3785652"/>
              </a:xfrm>
              <a:prstGeom prst="rect">
                <a:avLst/>
              </a:prstGeom>
              <a:noFill/>
            </p:spPr>
            <p:txBody>
              <a:bodyPr wrap="square" rtlCol="0">
                <a:spAutoFit/>
              </a:bodyPr>
              <a:lstStyle/>
              <a:p>
                <a:r>
                  <a:rPr lang="en-US" sz="2400" dirty="0">
                    <a:solidFill>
                      <a:schemeClr val="bg1"/>
                    </a:solidFill>
                    <a:latin typeface="DAGGERSQUARE" pitchFamily="50" charset="0"/>
                  </a:rPr>
                  <a:t>While the MIT-BIH Arrhythmia Database is widely used, incorporating additional diverse and comprehensive datasets would further validate the robustness and generalizability of the developed deep learning models. Access to larger datasets that encompass a wider range of arrhythmia patterns would enhance the models' ability to accurately classify various types of arrhythmias.</a:t>
                </a:r>
              </a:p>
            </p:txBody>
          </p:sp>
        </p:grpSp>
      </p:grpSp>
      <p:grpSp>
        <p:nvGrpSpPr>
          <p:cNvPr id="224" name="Group 223">
            <a:extLst>
              <a:ext uri="{FF2B5EF4-FFF2-40B4-BE49-F238E27FC236}">
                <a16:creationId xmlns:a16="http://schemas.microsoft.com/office/drawing/2014/main" id="{7BD0F8CB-278A-496F-BBAC-6FC9B9EC1783}"/>
              </a:ext>
            </a:extLst>
          </p:cNvPr>
          <p:cNvGrpSpPr/>
          <p:nvPr/>
        </p:nvGrpSpPr>
        <p:grpSpPr>
          <a:xfrm>
            <a:off x="-5364957" y="0"/>
            <a:ext cx="10729913" cy="6858000"/>
            <a:chOff x="0" y="0"/>
            <a:chExt cx="10729913"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0" y="0"/>
              <a:ext cx="10729913" cy="6858000"/>
              <a:chOff x="-5219700" y="0"/>
              <a:chExt cx="10729913" cy="6858000"/>
            </a:xfrm>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23330"/>
                <a:chOff x="8401050" y="3607250"/>
                <a:chExt cx="881063" cy="923330"/>
              </a:xfrm>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C8C7A8"/>
                      </a:solidFill>
                      <a:latin typeface="DAGGERSQUARE" pitchFamily="50" charset="0"/>
                    </a:rPr>
                    <a:t>B</a:t>
                  </a:r>
                </a:p>
              </p:txBody>
            </p:sp>
          </p:grpSp>
        </p:grpSp>
        <p:grpSp>
          <p:nvGrpSpPr>
            <p:cNvPr id="43" name="Group 42">
              <a:extLst>
                <a:ext uri="{FF2B5EF4-FFF2-40B4-BE49-F238E27FC236}">
                  <a16:creationId xmlns:a16="http://schemas.microsoft.com/office/drawing/2014/main" id="{774B79D3-2A17-4D81-A029-C45B90DB89C4}"/>
                </a:ext>
              </a:extLst>
            </p:cNvPr>
            <p:cNvGrpSpPr/>
            <p:nvPr/>
          </p:nvGrpSpPr>
          <p:grpSpPr>
            <a:xfrm>
              <a:off x="2044327" y="160188"/>
              <a:ext cx="7812156" cy="6308510"/>
              <a:chOff x="1907013" y="160188"/>
              <a:chExt cx="7812156" cy="6308510"/>
            </a:xfrm>
          </p:grpSpPr>
          <p:sp>
            <p:nvSpPr>
              <p:cNvPr id="39" name="TextBox 38">
                <a:extLst>
                  <a:ext uri="{FF2B5EF4-FFF2-40B4-BE49-F238E27FC236}">
                    <a16:creationId xmlns:a16="http://schemas.microsoft.com/office/drawing/2014/main" id="{8469AAC1-7343-4418-AD30-FED6DE56D3B3}"/>
                  </a:ext>
                </a:extLst>
              </p:cNvPr>
              <p:cNvSpPr txBox="1"/>
              <p:nvPr/>
            </p:nvSpPr>
            <p:spPr>
              <a:xfrm>
                <a:off x="1907013" y="160188"/>
                <a:ext cx="7812156" cy="523220"/>
              </a:xfrm>
              <a:prstGeom prst="rect">
                <a:avLst/>
              </a:prstGeom>
              <a:noFill/>
            </p:spPr>
            <p:txBody>
              <a:bodyPr wrap="square" rtlCol="0">
                <a:spAutoFit/>
              </a:bodyPr>
              <a:lstStyle/>
              <a:p>
                <a:pPr algn="ctr"/>
                <a:r>
                  <a:rPr lang="en-US" sz="2800" dirty="0">
                    <a:latin typeface="Impact" panose="020B0806030902050204" pitchFamily="34" charset="0"/>
                  </a:rPr>
                  <a:t>ENSEMBLE APPROACHES</a:t>
                </a:r>
              </a:p>
            </p:txBody>
          </p:sp>
          <p:sp>
            <p:nvSpPr>
              <p:cNvPr id="40" name="TextBox 39">
                <a:extLst>
                  <a:ext uri="{FF2B5EF4-FFF2-40B4-BE49-F238E27FC236}">
                    <a16:creationId xmlns:a16="http://schemas.microsoft.com/office/drawing/2014/main" id="{DAC79F90-ADCC-4460-848A-BF47CA239878}"/>
                  </a:ext>
                </a:extLst>
              </p:cNvPr>
              <p:cNvSpPr txBox="1"/>
              <p:nvPr/>
            </p:nvSpPr>
            <p:spPr>
              <a:xfrm>
                <a:off x="3431495" y="774832"/>
                <a:ext cx="5909988" cy="5693866"/>
              </a:xfrm>
              <a:prstGeom prst="rect">
                <a:avLst/>
              </a:prstGeom>
              <a:noFill/>
            </p:spPr>
            <p:txBody>
              <a:bodyPr wrap="square" rtlCol="0">
                <a:spAutoFit/>
              </a:bodyPr>
              <a:lstStyle/>
              <a:p>
                <a:r>
                  <a:rPr lang="en-US" sz="2800" dirty="0">
                    <a:solidFill>
                      <a:schemeClr val="bg1"/>
                    </a:solidFill>
                    <a:latin typeface="DAGGERSQUARE" pitchFamily="50" charset="0"/>
                  </a:rPr>
                  <a:t>Ensemble models, which combine multiple classifiers, can potentially improve the overall performance and robustness of arrhythmia classification. Investigating ensemble techniques, such as bagging or boosting, in combination with deep learning models could enhance the accuracy and reliability of the classification results. Ensemble approaches can also aid in addressing the potential interpretability challenges associated with deep learning models.</a:t>
                </a:r>
              </a:p>
            </p:txBody>
          </p:sp>
        </p:grpSp>
      </p:grpSp>
      <p:grpSp>
        <p:nvGrpSpPr>
          <p:cNvPr id="223" name="Group 222">
            <a:extLst>
              <a:ext uri="{FF2B5EF4-FFF2-40B4-BE49-F238E27FC236}">
                <a16:creationId xmlns:a16="http://schemas.microsoft.com/office/drawing/2014/main" id="{6E63A556-ED80-4CB3-B3C4-7604C96C4387}"/>
              </a:ext>
            </a:extLst>
          </p:cNvPr>
          <p:cNvGrpSpPr/>
          <p:nvPr/>
        </p:nvGrpSpPr>
        <p:grpSpPr>
          <a:xfrm>
            <a:off x="-6254839" y="0"/>
            <a:ext cx="10729913" cy="6858000"/>
            <a:chOff x="-1201987" y="0"/>
            <a:chExt cx="10729913" cy="6858000"/>
          </a:xfrm>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23330"/>
                <a:chOff x="8401050" y="3607250"/>
                <a:chExt cx="881063" cy="923330"/>
              </a:xfrm>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ACDB0"/>
                      </a:solidFill>
                      <a:latin typeface="DAGGERSQUARE" pitchFamily="50" charset="0"/>
                    </a:rPr>
                    <a:t>C</a:t>
                  </a:r>
                </a:p>
              </p:txBody>
            </p:sp>
          </p:grpSp>
        </p:grpSp>
        <p:grpSp>
          <p:nvGrpSpPr>
            <p:cNvPr id="183" name="Group 182">
              <a:extLst>
                <a:ext uri="{FF2B5EF4-FFF2-40B4-BE49-F238E27FC236}">
                  <a16:creationId xmlns:a16="http://schemas.microsoft.com/office/drawing/2014/main" id="{186A4B54-1CEA-4CAA-A3EC-0EA505AB2A25}"/>
                </a:ext>
              </a:extLst>
            </p:cNvPr>
            <p:cNvGrpSpPr/>
            <p:nvPr/>
          </p:nvGrpSpPr>
          <p:grpSpPr>
            <a:xfrm>
              <a:off x="2015898" y="409215"/>
              <a:ext cx="6354816" cy="6356284"/>
              <a:chOff x="2015898" y="409215"/>
              <a:chExt cx="6354816" cy="6356284"/>
            </a:xfrm>
          </p:grpSpPr>
          <p:sp>
            <p:nvSpPr>
              <p:cNvPr id="178" name="TextBox 177">
                <a:extLst>
                  <a:ext uri="{FF2B5EF4-FFF2-40B4-BE49-F238E27FC236}">
                    <a16:creationId xmlns:a16="http://schemas.microsoft.com/office/drawing/2014/main" id="{3E17CAEE-C5C9-4541-AF80-A7E06FE5DF0B}"/>
                  </a:ext>
                </a:extLst>
              </p:cNvPr>
              <p:cNvSpPr txBox="1"/>
              <p:nvPr/>
            </p:nvSpPr>
            <p:spPr>
              <a:xfrm>
                <a:off x="2957073" y="409215"/>
                <a:ext cx="4876928" cy="954107"/>
              </a:xfrm>
              <a:prstGeom prst="rect">
                <a:avLst/>
              </a:prstGeom>
              <a:noFill/>
            </p:spPr>
            <p:txBody>
              <a:bodyPr wrap="square" rtlCol="0">
                <a:spAutoFit/>
              </a:bodyPr>
              <a:lstStyle/>
              <a:p>
                <a:pPr algn="ctr"/>
                <a:r>
                  <a:rPr lang="en-US" sz="2800" dirty="0">
                    <a:latin typeface="Impact" panose="020B0806030902050204" pitchFamily="34" charset="0"/>
                  </a:rPr>
                  <a:t>REAL TIME MONITORING AND DECISION SUPPORT</a:t>
                </a:r>
              </a:p>
            </p:txBody>
          </p:sp>
          <p:sp>
            <p:nvSpPr>
              <p:cNvPr id="180" name="TextBox 179">
                <a:extLst>
                  <a:ext uri="{FF2B5EF4-FFF2-40B4-BE49-F238E27FC236}">
                    <a16:creationId xmlns:a16="http://schemas.microsoft.com/office/drawing/2014/main" id="{3AD794E1-758E-4C6B-A0AE-EF3F86D1FE3C}"/>
                  </a:ext>
                </a:extLst>
              </p:cNvPr>
              <p:cNvSpPr txBox="1"/>
              <p:nvPr/>
            </p:nvSpPr>
            <p:spPr>
              <a:xfrm>
                <a:off x="2015898" y="1502520"/>
                <a:ext cx="6354816" cy="5262979"/>
              </a:xfrm>
              <a:prstGeom prst="rect">
                <a:avLst/>
              </a:prstGeom>
              <a:noFill/>
            </p:spPr>
            <p:txBody>
              <a:bodyPr wrap="square" rtlCol="0">
                <a:spAutoFit/>
              </a:bodyPr>
              <a:lstStyle/>
              <a:p>
                <a:r>
                  <a:rPr lang="en-US" sz="2800" dirty="0">
                    <a:solidFill>
                      <a:schemeClr val="bg1"/>
                    </a:solidFill>
                    <a:latin typeface="DAGGERSQUARE" pitchFamily="50" charset="0"/>
                  </a:rPr>
                  <a:t>Extending the application of deep learning models to real-time ECG monitoring systems would have significant clinical implications. Developing models that can classify arrhythmias in real-time would provide valuable decision support to healthcare professionals, enabling early detection and intervention. This can be achieved by optimizing the models for efficient computation and integrating them into portable devices or healthcare systems</a:t>
                </a:r>
              </a:p>
            </p:txBody>
          </p:sp>
        </p:grpSp>
      </p:grpSp>
      <p:grpSp>
        <p:nvGrpSpPr>
          <p:cNvPr id="225" name="Group 224">
            <a:extLst>
              <a:ext uri="{FF2B5EF4-FFF2-40B4-BE49-F238E27FC236}">
                <a16:creationId xmlns:a16="http://schemas.microsoft.com/office/drawing/2014/main" id="{1B514135-41E3-45CB-9ECA-8C5BAF057622}"/>
              </a:ext>
            </a:extLst>
          </p:cNvPr>
          <p:cNvGrpSpPr/>
          <p:nvPr/>
        </p:nvGrpSpPr>
        <p:grpSpPr>
          <a:xfrm>
            <a:off x="-7160614" y="0"/>
            <a:ext cx="10729913" cy="6858000"/>
            <a:chOff x="-8716908" y="0"/>
            <a:chExt cx="10729913" cy="6858000"/>
          </a:xfrm>
        </p:grpSpPr>
        <p:grpSp>
          <p:nvGrpSpPr>
            <p:cNvPr id="30" name="Group 29">
              <a:extLst>
                <a:ext uri="{FF2B5EF4-FFF2-40B4-BE49-F238E27FC236}">
                  <a16:creationId xmlns:a16="http://schemas.microsoft.com/office/drawing/2014/main" id="{A1A911D1-2939-4C61-9809-8BFB85C5A363}"/>
                </a:ext>
              </a:extLst>
            </p:cNvPr>
            <p:cNvGrpSpPr/>
            <p:nvPr/>
          </p:nvGrpSpPr>
          <p:grpSpPr>
            <a:xfrm>
              <a:off x="-8716908" y="0"/>
              <a:ext cx="10729913" cy="6858000"/>
              <a:chOff x="-7429500" y="0"/>
              <a:chExt cx="10729913" cy="6858000"/>
            </a:xfrm>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10F7110D-033F-4AB8-9FBD-9DF1B764437D}"/>
                  </a:ext>
                </a:extLst>
              </p:cNvPr>
              <p:cNvSpPr/>
              <p:nvPr/>
            </p:nvSpPr>
            <p:spPr>
              <a:xfrm>
                <a:off x="-7429500" y="0"/>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AD618C5-74EF-4A13-A920-A5BE5528C742}"/>
                  </a:ext>
                </a:extLst>
              </p:cNvPr>
              <p:cNvGrpSpPr/>
              <p:nvPr/>
            </p:nvGrpSpPr>
            <p:grpSpPr>
              <a:xfrm>
                <a:off x="2419350" y="1588004"/>
                <a:ext cx="881063" cy="923330"/>
                <a:chOff x="8401050" y="3607250"/>
                <a:chExt cx="881063" cy="923330"/>
              </a:xfrm>
            </p:grpSpPr>
            <p:sp>
              <p:nvSpPr>
                <p:cNvPr id="19" name="Rectangle: Top Corners Rounded 18">
                  <a:extLst>
                    <a:ext uri="{FF2B5EF4-FFF2-40B4-BE49-F238E27FC236}">
                      <a16:creationId xmlns:a16="http://schemas.microsoft.com/office/drawing/2014/main" id="{350D83EA-93F0-4DDF-BE90-1EACDD67FD65}"/>
                    </a:ext>
                  </a:extLst>
                </p:cNvPr>
                <p:cNvSpPr/>
                <p:nvPr/>
              </p:nvSpPr>
              <p:spPr>
                <a:xfrm rot="5400000">
                  <a:off x="8400703" y="3628384"/>
                  <a:ext cx="881757" cy="881063"/>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6BB9079-0F05-4D11-97F8-25F7CB504DD7}"/>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C9D99"/>
                      </a:solidFill>
                      <a:latin typeface="DAGGERSQUARE" pitchFamily="50" charset="0"/>
                    </a:rPr>
                    <a:t>D</a:t>
                  </a:r>
                </a:p>
              </p:txBody>
            </p:sp>
          </p:grpSp>
        </p:grpSp>
        <p:grpSp>
          <p:nvGrpSpPr>
            <p:cNvPr id="221" name="Group 220">
              <a:extLst>
                <a:ext uri="{FF2B5EF4-FFF2-40B4-BE49-F238E27FC236}">
                  <a16:creationId xmlns:a16="http://schemas.microsoft.com/office/drawing/2014/main" id="{FA8C3B3E-A8F7-44B8-8441-14891084264C}"/>
                </a:ext>
              </a:extLst>
            </p:cNvPr>
            <p:cNvGrpSpPr/>
            <p:nvPr/>
          </p:nvGrpSpPr>
          <p:grpSpPr>
            <a:xfrm>
              <a:off x="-4111365" y="297083"/>
              <a:ext cx="4919228" cy="6086342"/>
              <a:chOff x="2259764" y="-45327"/>
              <a:chExt cx="4919228" cy="6086342"/>
            </a:xfrm>
          </p:grpSpPr>
          <p:sp>
            <p:nvSpPr>
              <p:cNvPr id="200" name="TextBox 199">
                <a:extLst>
                  <a:ext uri="{FF2B5EF4-FFF2-40B4-BE49-F238E27FC236}">
                    <a16:creationId xmlns:a16="http://schemas.microsoft.com/office/drawing/2014/main" id="{6C9B5AD1-011D-46BD-BF0B-A86B8D66964F}"/>
                  </a:ext>
                </a:extLst>
              </p:cNvPr>
              <p:cNvSpPr txBox="1"/>
              <p:nvPr/>
            </p:nvSpPr>
            <p:spPr>
              <a:xfrm>
                <a:off x="2259764" y="-45327"/>
                <a:ext cx="4611115" cy="954107"/>
              </a:xfrm>
              <a:prstGeom prst="rect">
                <a:avLst/>
              </a:prstGeom>
              <a:noFill/>
            </p:spPr>
            <p:txBody>
              <a:bodyPr wrap="square" rtlCol="0">
                <a:spAutoFit/>
              </a:bodyPr>
              <a:lstStyle/>
              <a:p>
                <a:pPr algn="ctr"/>
                <a:r>
                  <a:rPr lang="en-US" sz="2800" dirty="0">
                    <a:latin typeface="Impact" panose="020B0806030902050204" pitchFamily="34" charset="0"/>
                  </a:rPr>
                  <a:t>Interpretability and </a:t>
                </a:r>
                <a:r>
                  <a:rPr lang="en-US" sz="2800" dirty="0" err="1">
                    <a:latin typeface="Impact" panose="020B0806030902050204" pitchFamily="34" charset="0"/>
                  </a:rPr>
                  <a:t>Explainability</a:t>
                </a:r>
                <a:endParaRPr lang="en-US" sz="2800" dirty="0">
                  <a:latin typeface="Impact" panose="020B0806030902050204" pitchFamily="34" charset="0"/>
                </a:endParaRPr>
              </a:p>
            </p:txBody>
          </p:sp>
          <p:sp>
            <p:nvSpPr>
              <p:cNvPr id="205" name="TextBox 204">
                <a:extLst>
                  <a:ext uri="{FF2B5EF4-FFF2-40B4-BE49-F238E27FC236}">
                    <a16:creationId xmlns:a16="http://schemas.microsoft.com/office/drawing/2014/main" id="{3C6B9D17-82C9-48CE-8266-B283259560AA}"/>
                  </a:ext>
                </a:extLst>
              </p:cNvPr>
              <p:cNvSpPr txBox="1"/>
              <p:nvPr/>
            </p:nvSpPr>
            <p:spPr>
              <a:xfrm>
                <a:off x="2491370" y="1147368"/>
                <a:ext cx="4687622" cy="4893647"/>
              </a:xfrm>
              <a:prstGeom prst="rect">
                <a:avLst/>
              </a:prstGeom>
              <a:noFill/>
            </p:spPr>
            <p:txBody>
              <a:bodyPr wrap="square" rtlCol="0">
                <a:spAutoFit/>
              </a:bodyPr>
              <a:lstStyle/>
              <a:p>
                <a:r>
                  <a:rPr lang="en-US" sz="2400" dirty="0">
                    <a:solidFill>
                      <a:schemeClr val="bg1"/>
                    </a:solidFill>
                    <a:latin typeface="DAGGERSQUARE" pitchFamily="50" charset="0"/>
                  </a:rPr>
                  <a:t>Deep learning models often lack interpretability, which may limit their adoption in clinical settings. Future research should focus on developing methods to interpret and explain the decisions made by the models. Techniques such as attention mechanisms, saliency mapping, or feature visualization can be explored to provide insights into the models' reasoning and increase trust among healthcare professionals.</a:t>
                </a:r>
              </a:p>
            </p:txBody>
          </p:sp>
        </p:grpSp>
      </p:grpSp>
    </p:spTree>
    <p:extLst>
      <p:ext uri="{BB962C8B-B14F-4D97-AF65-F5344CB8AC3E}">
        <p14:creationId xmlns:p14="http://schemas.microsoft.com/office/powerpoint/2010/main" val="24672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0 L 0.54388 0 " pathEditMode="relative" rAng="0" ptsTypes="AA">
                                      <p:cBhvr>
                                        <p:cTn id="6" dur="1250" fill="hold"/>
                                        <p:tgtEl>
                                          <p:spTgt spid="111"/>
                                        </p:tgtEl>
                                        <p:attrNameLst>
                                          <p:attrName>ppt_x</p:attrName>
                                          <p:attrName>ppt_y</p:attrName>
                                        </p:attrNameLst>
                                      </p:cBhvr>
                                      <p:rCtr x="27187"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45833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70833E-6 0 L 0.55248 0 " pathEditMode="relative" rAng="0" ptsTypes="AA">
                                      <p:cBhvr>
                                        <p:cTn id="14" dur="1250" fill="hold"/>
                                        <p:tgtEl>
                                          <p:spTgt spid="223"/>
                                        </p:tgtEl>
                                        <p:attrNameLst>
                                          <p:attrName>ppt_x</p:attrName>
                                          <p:attrName>ppt_y</p:attrName>
                                        </p:attrNameLst>
                                      </p:cBhvr>
                                      <p:rCtr x="27617"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25E-6 0 L 0.5543 0 " pathEditMode="relative" rAng="0" ptsTypes="AA">
                                      <p:cBhvr>
                                        <p:cTn id="18" dur="1250" fill="hold"/>
                                        <p:tgtEl>
                                          <p:spTgt spid="225"/>
                                        </p:tgtEl>
                                        <p:attrNameLst>
                                          <p:attrName>ppt_x</p:attrName>
                                          <p:attrName>ppt_y</p:attrName>
                                        </p:attrNameLst>
                                      </p:cBhvr>
                                      <p:rCtr x="27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2460610" cy="430887"/>
          </a:xfrm>
          <a:prstGeom prst="rect">
            <a:avLst/>
          </a:prstGeom>
          <a:noFill/>
        </p:spPr>
        <p:txBody>
          <a:bodyPr wrap="none" lIns="0" tIns="0" rIns="0" bIns="0" numCol="1" rtlCol="0">
            <a:spAutoFit/>
          </a:bodyPr>
          <a:lstStyle/>
          <a:p>
            <a:r>
              <a:rPr lang="de-DE" altLang="de-DE" sz="2800" spc="300" dirty="0">
                <a:solidFill>
                  <a:srgbClr val="CB225B"/>
                </a:solidFill>
              </a:rPr>
              <a:t>DISCUSSION</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2640851"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CONCLUSION</a:t>
            </a: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524315"/>
          </a:xfrm>
          <a:prstGeom prst="rect">
            <a:avLst/>
          </a:prstGeom>
          <a:noFill/>
        </p:spPr>
        <p:txBody>
          <a:bodyPr wrap="square" lIns="0" tIns="0" rIns="0" bIns="0" numCol="1" rtlCol="0">
            <a:spAutoFit/>
          </a:bodyPr>
          <a:lstStyle/>
          <a:p>
            <a:r>
              <a:rPr lang="en-IN" sz="2100" b="0" i="0" dirty="0">
                <a:solidFill>
                  <a:srgbClr val="D1D5DB"/>
                </a:solidFill>
                <a:effectLst/>
                <a:latin typeface="Söhne"/>
              </a:rPr>
              <a:t>Our study demonstrates the effectiveness of deep learning models for arrhythmia classification using ECG signals. By employing feature extraction techniques like PCA, we improved accuracy in identifying different arrhythmia types. The models achieved high accuracy in classifying normal ECG signals and showed promise in detecting specific arrhythmias. However, interpretability and generalizability remain challenges. Further research is needed to address these concerns.</a:t>
            </a:r>
            <a:endParaRPr lang="en-IN" sz="2100" dirty="0">
              <a:effectLst/>
              <a:latin typeface="Helvetica Neue" panose="02000503000000020004" pitchFamily="2" charset="0"/>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F77E2AEF-1FF7-C92D-1B24-20854F704B78}"/>
              </a:ext>
            </a:extLst>
          </p:cNvPr>
          <p:cNvSpPr/>
          <p:nvPr/>
        </p:nvSpPr>
        <p:spPr>
          <a:xfrm>
            <a:off x="10903366" y="384048"/>
            <a:ext cx="914400" cy="914400"/>
          </a:xfrm>
          <a:prstGeom prst="rect">
            <a:avLst/>
          </a:prstGeom>
          <a:solidFill>
            <a:srgbClr val="191D23"/>
          </a:solidFill>
          <a:ln w="9525">
            <a:solidFill>
              <a:srgbClr val="191D23"/>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pic>
        <p:nvPicPr>
          <p:cNvPr id="25615" name="Picture 15" descr="Artificial Intelligence. Smart hardware. Vector icon on a white background.">
            <a:extLst>
              <a:ext uri="{FF2B5EF4-FFF2-40B4-BE49-F238E27FC236}">
                <a16:creationId xmlns:a16="http://schemas.microsoft.com/office/drawing/2014/main" id="{8A014C69-4BF2-C538-DB9F-22D84BD2BF7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2100" y1="27200" x2="52100" y2="27200"/>
                      </a14:backgroundRemoval>
                    </a14:imgEffect>
                  </a14:imgLayer>
                </a14:imgProps>
              </a:ext>
              <a:ext uri="{28A0092B-C50C-407E-A947-70E740481C1C}">
                <a14:useLocalDpi xmlns:a14="http://schemas.microsoft.com/office/drawing/2010/main" val="0"/>
              </a:ext>
            </a:extLst>
          </a:blip>
          <a:srcRect/>
          <a:stretch>
            <a:fillRect/>
          </a:stretch>
        </p:blipFill>
        <p:spPr bwMode="auto">
          <a:xfrm>
            <a:off x="374234" y="753746"/>
            <a:ext cx="1254541" cy="1254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846577-5A82-A627-4F7E-268235D0BEE5}"/>
              </a:ext>
            </a:extLst>
          </p:cNvPr>
          <p:cNvSpPr txBox="1"/>
          <p:nvPr/>
        </p:nvSpPr>
        <p:spPr>
          <a:xfrm>
            <a:off x="6581608" y="1916569"/>
            <a:ext cx="4992329" cy="2908489"/>
          </a:xfrm>
          <a:prstGeom prst="rect">
            <a:avLst/>
          </a:prstGeom>
          <a:noFill/>
        </p:spPr>
        <p:txBody>
          <a:bodyPr wrap="square" lIns="0" tIns="0" rIns="0" bIns="0" numCol="1" rtlCol="0">
            <a:spAutoFit/>
          </a:bodyPr>
          <a:lstStyle/>
          <a:p>
            <a:r>
              <a:rPr lang="en-IN" sz="2100" dirty="0">
                <a:solidFill>
                  <a:schemeClr val="bg1"/>
                </a:solidFill>
                <a:latin typeface="Söhne"/>
              </a:rPr>
              <a:t>O</a:t>
            </a:r>
            <a:r>
              <a:rPr lang="en-IN" sz="2100" b="0" i="0" dirty="0">
                <a:solidFill>
                  <a:schemeClr val="bg1"/>
                </a:solidFill>
                <a:effectLst/>
                <a:latin typeface="Söhne"/>
              </a:rPr>
              <a:t>ur study demonstrates the potential of deep learning models for accurate arrhythmia classification using ECG signals. Feature extraction techniques, such as PCA, enhance classification accuracy. Further research is needed to validate findings on larger datasets and improve interpretability. Integration of deep learning techniques can enhance arrhythmia diagnosis and patient care.</a:t>
            </a:r>
            <a:endParaRPr lang="en-IN" sz="2100" dirty="0">
              <a:solidFill>
                <a:schemeClr val="bg1"/>
              </a:solidFill>
              <a:effectLst/>
              <a:latin typeface="Helvetica Neue" panose="02000503000000020004" pitchFamily="2" charset="0"/>
            </a:endParaRPr>
          </a:p>
        </p:txBody>
      </p:sp>
    </p:spTree>
    <p:custDataLst>
      <p:tags r:id="rId1"/>
    </p:custDataLst>
    <p:extLst>
      <p:ext uri="{BB962C8B-B14F-4D97-AF65-F5344CB8AC3E}">
        <p14:creationId xmlns:p14="http://schemas.microsoft.com/office/powerpoint/2010/main" val="421099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2460610"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DISCUSSION</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2640851" cy="430887"/>
          </a:xfrm>
          <a:prstGeom prst="rect">
            <a:avLst/>
          </a:prstGeom>
          <a:noFill/>
        </p:spPr>
        <p:txBody>
          <a:bodyPr wrap="none" lIns="0" tIns="0" rIns="0" bIns="0" numCol="1" rtlCol="0">
            <a:spAutoFit/>
          </a:bodyPr>
          <a:lstStyle/>
          <a:p>
            <a:r>
              <a:rPr lang="de-DE" altLang="de-DE" sz="2800" spc="300" dirty="0">
                <a:solidFill>
                  <a:srgbClr val="079B84"/>
                </a:solidFill>
              </a:rPr>
              <a:t>CONCLUSION</a:t>
            </a: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08489"/>
          </a:xfrm>
          <a:prstGeom prst="rect">
            <a:avLst/>
          </a:prstGeom>
          <a:noFill/>
        </p:spPr>
        <p:txBody>
          <a:bodyPr wrap="square" lIns="0" tIns="0" rIns="0" bIns="0" numCol="1" rtlCol="0">
            <a:spAutoFit/>
          </a:bodyPr>
          <a:lstStyle/>
          <a:p>
            <a:r>
              <a:rPr lang="en-IN" sz="2100" dirty="0">
                <a:solidFill>
                  <a:srgbClr val="D1D5DB"/>
                </a:solidFill>
                <a:latin typeface="Söhne"/>
              </a:rPr>
              <a:t>O</a:t>
            </a:r>
            <a:r>
              <a:rPr lang="en-IN" sz="2100" b="0" i="0" dirty="0">
                <a:solidFill>
                  <a:srgbClr val="D1D5DB"/>
                </a:solidFill>
                <a:effectLst/>
                <a:latin typeface="Söhne"/>
              </a:rPr>
              <a:t>ur study demonstrates the potential of deep learning models for accurate arrhythmia classification using ECG signals. Feature extraction techniques, such as PCA, enhance classification accuracy. Further research is needed to validate findings on larger datasets and improve interpretability. Integration of deep learning techniques can enhance arrhythmia diagnosis and patient care.</a:t>
            </a:r>
            <a:endParaRPr lang="en-IN" sz="2100" dirty="0">
              <a:effectLst/>
              <a:latin typeface="Helvetica Neue" panose="02000503000000020004" pitchFamily="2" charset="0"/>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01905C59-B599-A494-61BE-1F64A099B36F}"/>
              </a:ext>
            </a:extLst>
          </p:cNvPr>
          <p:cNvSpPr/>
          <p:nvPr/>
        </p:nvSpPr>
        <p:spPr>
          <a:xfrm>
            <a:off x="10903366" y="384048"/>
            <a:ext cx="914400" cy="914400"/>
          </a:xfrm>
          <a:prstGeom prst="rect">
            <a:avLst/>
          </a:prstGeom>
          <a:solidFill>
            <a:srgbClr val="191D23"/>
          </a:solidFill>
          <a:ln w="9525">
            <a:solidFill>
              <a:srgbClr val="191D23"/>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pic>
        <p:nvPicPr>
          <p:cNvPr id="26640" name="Picture 16" descr="Problem ">
            <a:extLst>
              <a:ext uri="{FF2B5EF4-FFF2-40B4-BE49-F238E27FC236}">
                <a16:creationId xmlns:a16="http://schemas.microsoft.com/office/drawing/2014/main" id="{B08CD1BD-BD8C-F8B9-104F-851FB32AA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0771" y="917516"/>
            <a:ext cx="864872" cy="8648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6BD37E-1574-6372-4C17-8628D6D15FED}"/>
              </a:ext>
            </a:extLst>
          </p:cNvPr>
          <p:cNvSpPr txBox="1"/>
          <p:nvPr/>
        </p:nvSpPr>
        <p:spPr>
          <a:xfrm>
            <a:off x="1765303" y="1916569"/>
            <a:ext cx="4330698" cy="4524315"/>
          </a:xfrm>
          <a:prstGeom prst="rect">
            <a:avLst/>
          </a:prstGeom>
          <a:noFill/>
        </p:spPr>
        <p:txBody>
          <a:bodyPr wrap="square" lIns="0" tIns="0" rIns="0" bIns="0" numCol="1" rtlCol="0">
            <a:spAutoFit/>
          </a:bodyPr>
          <a:lstStyle/>
          <a:p>
            <a:r>
              <a:rPr lang="en-IN" sz="2100" b="0" i="0" dirty="0">
                <a:solidFill>
                  <a:schemeClr val="bg1"/>
                </a:solidFill>
                <a:effectLst/>
                <a:latin typeface="Söhne"/>
              </a:rPr>
              <a:t>Our study demonstrates the effectiveness of deep learning models for arrhythmia classification using ECG signals. By employing feature extraction techniques like PCA, we improved accuracy in identifying different arrhythmia types. The models achieved high accuracy in classifying normal ECG signals and showed promise in detecting specific arrhythmias. However, interpretability and generalizability remain challenges. Further research is needed to address these concerns.</a:t>
            </a:r>
            <a:endParaRPr lang="en-IN" sz="2100" dirty="0">
              <a:solidFill>
                <a:schemeClr val="bg1"/>
              </a:solidFill>
              <a:effectLst/>
              <a:latin typeface="Helvetica Neue" panose="02000503000000020004" pitchFamily="2" charset="0"/>
            </a:endParaRPr>
          </a:p>
        </p:txBody>
      </p:sp>
    </p:spTree>
    <p:custDataLst>
      <p:tags r:id="rId1"/>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1AEB412-05F4-5FE6-697B-F274FC0E366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9297" y1="40278" x2="29297" y2="40278"/>
                        <a14:foregroundMark x1="44844" y1="40556" x2="44844" y2="40556"/>
                        <a14:foregroundMark x1="57500" y1="54583" x2="57500" y2="54583"/>
                        <a14:foregroundMark x1="63125" y1="54583" x2="63125" y2="54583"/>
                        <a14:foregroundMark x1="68984" y1="54583" x2="68984" y2="54583"/>
                        <a14:backgroundMark x1="59531" y1="55972" x2="59531" y2="55972"/>
                        <a14:backgroundMark x1="59531" y1="57778" x2="59531" y2="57778"/>
                        <a14:backgroundMark x1="64844" y1="57500" x2="64844" y2="57500"/>
                      </a14:backgroundRemoval>
                    </a14:imgEffect>
                  </a14:imgLayer>
                </a14:imgProps>
              </a:ext>
              <a:ext uri="{28A0092B-C50C-407E-A947-70E740481C1C}">
                <a14:useLocalDpi xmlns:a14="http://schemas.microsoft.com/office/drawing/2010/main" val="0"/>
              </a:ext>
            </a:extLst>
          </a:blip>
          <a:srcRect t="19536" b="31159"/>
          <a:stretch/>
        </p:blipFill>
        <p:spPr>
          <a:xfrm>
            <a:off x="-212102" y="3870865"/>
            <a:ext cx="10823262" cy="3001722"/>
          </a:xfrm>
          <a:prstGeom prst="rect">
            <a:avLst/>
          </a:prstGeom>
        </p:spPr>
      </p:pic>
      <p:pic>
        <p:nvPicPr>
          <p:cNvPr id="74" name="Picture 73">
            <a:extLst>
              <a:ext uri="{FF2B5EF4-FFF2-40B4-BE49-F238E27FC236}">
                <a16:creationId xmlns:a16="http://schemas.microsoft.com/office/drawing/2014/main" id="{F9C9103E-A632-C962-35A7-1C6739EE168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6484" y1="40694" x2="46484" y2="40694"/>
                        <a14:foregroundMark x1="59297" y1="51389" x2="59297" y2="51389"/>
                        <a14:foregroundMark x1="69688" y1="58611" x2="69688" y2="58611"/>
                      </a14:backgroundRemoval>
                    </a14:imgEffect>
                  </a14:imgLayer>
                </a14:imgProps>
              </a:ext>
              <a:ext uri="{28A0092B-C50C-407E-A947-70E740481C1C}">
                <a14:useLocalDpi xmlns:a14="http://schemas.microsoft.com/office/drawing/2010/main" val="0"/>
              </a:ext>
            </a:extLst>
          </a:blip>
          <a:srcRect l="20056" t="21651" r="9347" b="3245"/>
          <a:stretch/>
        </p:blipFill>
        <p:spPr>
          <a:xfrm>
            <a:off x="4247" y="761954"/>
            <a:ext cx="5195282" cy="3108910"/>
          </a:xfrm>
          <a:prstGeom prst="rect">
            <a:avLst/>
          </a:prstGeom>
        </p:spPr>
      </p:pic>
      <p:sp>
        <p:nvSpPr>
          <p:cNvPr id="50" name="Oval 49">
            <a:extLst>
              <a:ext uri="{FF2B5EF4-FFF2-40B4-BE49-F238E27FC236}">
                <a16:creationId xmlns:a16="http://schemas.microsoft.com/office/drawing/2014/main" id="{81961A0B-FE98-0887-05C0-2E6BC7DA8629}"/>
              </a:ext>
            </a:extLst>
          </p:cNvPr>
          <p:cNvSpPr/>
          <p:nvPr/>
        </p:nvSpPr>
        <p:spPr>
          <a:xfrm>
            <a:off x="-1931567" y="-7645164"/>
            <a:ext cx="23000868" cy="23000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216889E-FC17-6B58-DB47-A9D25FD2E51F}"/>
              </a:ext>
            </a:extLst>
          </p:cNvPr>
          <p:cNvCxnSpPr>
            <a:cxnSpLocks/>
          </p:cNvCxnSpPr>
          <p:nvPr/>
        </p:nvCxnSpPr>
        <p:spPr>
          <a:xfrm>
            <a:off x="7624" y="3870865"/>
            <a:ext cx="17850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697C00-107F-6DEE-D72F-1379680C9278}"/>
              </a:ext>
            </a:extLst>
          </p:cNvPr>
          <p:cNvCxnSpPr>
            <a:cxnSpLocks/>
          </p:cNvCxnSpPr>
          <p:nvPr/>
        </p:nvCxnSpPr>
        <p:spPr>
          <a:xfrm flipV="1">
            <a:off x="1774512" y="3488270"/>
            <a:ext cx="188912" cy="3825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464E14-BA33-861C-FA71-CF36ECFAD2C5}"/>
              </a:ext>
            </a:extLst>
          </p:cNvPr>
          <p:cNvCxnSpPr>
            <a:cxnSpLocks/>
          </p:cNvCxnSpPr>
          <p:nvPr/>
        </p:nvCxnSpPr>
        <p:spPr>
          <a:xfrm flipH="1" flipV="1">
            <a:off x="1963424" y="3488270"/>
            <a:ext cx="244475" cy="658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744330-83E6-93DE-93BF-552A36B3B6E1}"/>
              </a:ext>
            </a:extLst>
          </p:cNvPr>
          <p:cNvCxnSpPr>
            <a:cxnSpLocks/>
          </p:cNvCxnSpPr>
          <p:nvPr/>
        </p:nvCxnSpPr>
        <p:spPr>
          <a:xfrm flipV="1">
            <a:off x="2207899" y="2734983"/>
            <a:ext cx="605767" cy="14112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62295C4-2F2D-0759-67D9-C2A1DD24CB64}"/>
              </a:ext>
            </a:extLst>
          </p:cNvPr>
          <p:cNvCxnSpPr>
            <a:cxnSpLocks/>
          </p:cNvCxnSpPr>
          <p:nvPr/>
        </p:nvCxnSpPr>
        <p:spPr>
          <a:xfrm flipH="1" flipV="1">
            <a:off x="2813666" y="2734983"/>
            <a:ext cx="559458" cy="21499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158953-F855-C978-6809-5D4207FD001F}"/>
              </a:ext>
            </a:extLst>
          </p:cNvPr>
          <p:cNvCxnSpPr>
            <a:cxnSpLocks/>
          </p:cNvCxnSpPr>
          <p:nvPr/>
        </p:nvCxnSpPr>
        <p:spPr>
          <a:xfrm flipV="1">
            <a:off x="3373124" y="3870865"/>
            <a:ext cx="204610" cy="10140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34F1C1-EE79-977D-A8AF-1EE09676483D}"/>
              </a:ext>
            </a:extLst>
          </p:cNvPr>
          <p:cNvCxnSpPr>
            <a:cxnSpLocks/>
          </p:cNvCxnSpPr>
          <p:nvPr/>
        </p:nvCxnSpPr>
        <p:spPr>
          <a:xfrm>
            <a:off x="3570110" y="3870865"/>
            <a:ext cx="59591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extLst>
                  <p:ext uri="{D42A27DB-BD31-4B8C-83A1-F6EECF244321}">
                    <p14:modId xmlns:p14="http://schemas.microsoft.com/office/powerpoint/2010/main" val="2253557540"/>
                  </p:ext>
                </p:extLst>
              </p:nvPr>
            </p:nvGraphicFramePr>
            <p:xfrm>
              <a:off x="10040470" y="-148388"/>
              <a:ext cx="5763502" cy="7006388"/>
            </p:xfrm>
            <a:graphic>
              <a:graphicData uri="http://schemas.microsoft.com/office/drawing/2017/model3d">
                <am3d:model3d r:embed="rId6">
                  <am3d:spPr>
                    <a:xfrm>
                      <a:off x="0" y="0"/>
                      <a:ext cx="5763502" cy="7006388"/>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397025" ay="595035" az="10730302"/>
                    <am3d:postTrans dx="0" dy="0" dz="0"/>
                  </am3d:trans>
                  <am3d:raster rName="Office3DRenderer" rVer="16.0.8326">
                    <am3d:blip r:embed="rId7"/>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552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7"/>
              <a:stretch>
                <a:fillRect/>
              </a:stretch>
            </p:blipFill>
            <p:spPr>
              <a:xfrm>
                <a:off x="10040470" y="-148388"/>
                <a:ext cx="5763502" cy="7006388"/>
              </a:xfrm>
              <a:prstGeom prst="rect">
                <a:avLst/>
              </a:prstGeom>
            </p:spPr>
          </p:pic>
        </mc:Fallback>
      </mc:AlternateContent>
      <p:sp>
        <p:nvSpPr>
          <p:cNvPr id="3" name="TextBox 2">
            <a:extLst>
              <a:ext uri="{FF2B5EF4-FFF2-40B4-BE49-F238E27FC236}">
                <a16:creationId xmlns:a16="http://schemas.microsoft.com/office/drawing/2014/main" id="{33DC476A-B5B6-0C19-5BD3-DC4FE2AA21AD}"/>
              </a:ext>
            </a:extLst>
          </p:cNvPr>
          <p:cNvSpPr txBox="1"/>
          <p:nvPr/>
        </p:nvSpPr>
        <p:spPr>
          <a:xfrm>
            <a:off x="3107302" y="2547425"/>
            <a:ext cx="6816290" cy="1323439"/>
          </a:xfrm>
          <a:prstGeom prst="rect">
            <a:avLst/>
          </a:prstGeom>
          <a:noFill/>
        </p:spPr>
        <p:txBody>
          <a:bodyPr wrap="none" rtlCol="0">
            <a:spAutoFit/>
          </a:bodyPr>
          <a:lstStyle/>
          <a:p>
            <a:r>
              <a:rPr lang="en-US" sz="8000" dirty="0">
                <a:solidFill>
                  <a:srgbClr val="ABC9FF"/>
                </a:solidFill>
                <a:latin typeface="Couture" panose="020B0804020202020204" pitchFamily="34" charset="0"/>
              </a:rPr>
              <a:t>Thank</a:t>
            </a:r>
            <a:r>
              <a:rPr lang="en-US" sz="8000" dirty="0">
                <a:latin typeface="Couture" panose="020B0804020202020204" pitchFamily="34" charset="0"/>
              </a:rPr>
              <a:t> </a:t>
            </a:r>
            <a:r>
              <a:rPr lang="en-US" sz="8000" dirty="0">
                <a:solidFill>
                  <a:srgbClr val="EB4747"/>
                </a:solidFill>
                <a:latin typeface="Couture" panose="020B0804020202020204" pitchFamily="34" charset="0"/>
              </a:rPr>
              <a:t>you </a:t>
            </a:r>
          </a:p>
        </p:txBody>
      </p:sp>
    </p:spTree>
    <p:extLst>
      <p:ext uri="{BB962C8B-B14F-4D97-AF65-F5344CB8AC3E}">
        <p14:creationId xmlns:p14="http://schemas.microsoft.com/office/powerpoint/2010/main" val="3126622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33055-6EED-1EF9-03A5-37562A10CB22}"/>
              </a:ext>
            </a:extLst>
          </p:cNvPr>
          <p:cNvSpPr txBox="1"/>
          <p:nvPr/>
        </p:nvSpPr>
        <p:spPr>
          <a:xfrm>
            <a:off x="2383130" y="-13848"/>
            <a:ext cx="9667741" cy="1015663"/>
          </a:xfrm>
          <a:prstGeom prst="rect">
            <a:avLst/>
          </a:prstGeom>
          <a:noFill/>
        </p:spPr>
        <p:txBody>
          <a:bodyPr wrap="square" rtlCol="0">
            <a:spAutoFit/>
          </a:bodyPr>
          <a:lstStyle/>
          <a:p>
            <a:r>
              <a:rPr lang="en-US" sz="6000" dirty="0">
                <a:solidFill>
                  <a:schemeClr val="tx2"/>
                </a:solidFill>
                <a:latin typeface="Futura Medium" panose="020B0602020204020303" pitchFamily="34" charset="-79"/>
                <a:cs typeface="Futura Medium" panose="020B0602020204020303" pitchFamily="34" charset="-79"/>
              </a:rPr>
              <a:t>What is arrhythmia</a:t>
            </a:r>
          </a:p>
        </p:txBody>
      </p:sp>
      <p:sp>
        <p:nvSpPr>
          <p:cNvPr id="4" name="TextBox 3">
            <a:extLst>
              <a:ext uri="{FF2B5EF4-FFF2-40B4-BE49-F238E27FC236}">
                <a16:creationId xmlns:a16="http://schemas.microsoft.com/office/drawing/2014/main" id="{C2B19420-58DF-28A9-345C-901607EDDE7A}"/>
              </a:ext>
            </a:extLst>
          </p:cNvPr>
          <p:cNvSpPr txBox="1"/>
          <p:nvPr/>
        </p:nvSpPr>
        <p:spPr>
          <a:xfrm>
            <a:off x="0" y="1420483"/>
            <a:ext cx="3726288" cy="523220"/>
          </a:xfrm>
          <a:prstGeom prst="rect">
            <a:avLst/>
          </a:prstGeom>
          <a:noFill/>
        </p:spPr>
        <p:txBody>
          <a:bodyPr wrap="square" rtlCol="0">
            <a:spAutoFit/>
          </a:bodyPr>
          <a:lstStyle/>
          <a:p>
            <a:pPr lvl="1" algn="l"/>
            <a:r>
              <a:rPr lang="en-IN" sz="2800" dirty="0">
                <a:solidFill>
                  <a:srgbClr val="00B0F0"/>
                </a:solidFill>
                <a:latin typeface=""/>
              </a:rPr>
              <a:t>D</a:t>
            </a:r>
            <a:r>
              <a:rPr lang="en-IN" sz="2800" b="0" i="0" dirty="0">
                <a:solidFill>
                  <a:srgbClr val="00B0F0"/>
                </a:solidFill>
                <a:effectLst/>
                <a:latin typeface=""/>
              </a:rPr>
              <a:t>efinition</a:t>
            </a:r>
            <a:endParaRPr lang="en-US" sz="2800" dirty="0">
              <a:solidFill>
                <a:srgbClr val="00B0F0"/>
              </a:solidFill>
              <a:latin typeface=""/>
            </a:endParaRPr>
          </a:p>
        </p:txBody>
      </p:sp>
      <p:sp>
        <p:nvSpPr>
          <p:cNvPr id="8" name="TextBox 7">
            <a:extLst>
              <a:ext uri="{FF2B5EF4-FFF2-40B4-BE49-F238E27FC236}">
                <a16:creationId xmlns:a16="http://schemas.microsoft.com/office/drawing/2014/main" id="{824B2D07-DC79-BC5A-BD19-11BE3EEDCDB3}"/>
              </a:ext>
            </a:extLst>
          </p:cNvPr>
          <p:cNvSpPr txBox="1"/>
          <p:nvPr/>
        </p:nvSpPr>
        <p:spPr>
          <a:xfrm>
            <a:off x="8091277"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Diagnosis and monitoring</a:t>
            </a:r>
            <a:endParaRPr lang="en-US" sz="4000" dirty="0">
              <a:solidFill>
                <a:srgbClr val="DF140F"/>
              </a:solidFill>
              <a:latin typeface="Bookman Old Style" panose="02050604050505020204" pitchFamily="18" charset="0"/>
            </a:endParaRPr>
          </a:p>
        </p:txBody>
      </p:sp>
      <p:sp>
        <p:nvSpPr>
          <p:cNvPr id="9" name="TextBox 8">
            <a:extLst>
              <a:ext uri="{FF2B5EF4-FFF2-40B4-BE49-F238E27FC236}">
                <a16:creationId xmlns:a16="http://schemas.microsoft.com/office/drawing/2014/main" id="{DE26834C-44F0-67A7-CFC2-C5A97E3927EC}"/>
              </a:ext>
            </a:extLst>
          </p:cNvPr>
          <p:cNvSpPr txBox="1"/>
          <p:nvPr/>
        </p:nvSpPr>
        <p:spPr>
          <a:xfrm>
            <a:off x="6776818" y="1420483"/>
            <a:ext cx="3726288" cy="523220"/>
          </a:xfrm>
          <a:prstGeom prst="rect">
            <a:avLst/>
          </a:prstGeom>
          <a:noFill/>
        </p:spPr>
        <p:txBody>
          <a:bodyPr wrap="square" rtlCol="0">
            <a:spAutoFit/>
          </a:bodyPr>
          <a:lstStyle/>
          <a:p>
            <a:pPr lvl="1" algn="l"/>
            <a:r>
              <a:rPr lang="en-IN" sz="2800" dirty="0">
                <a:solidFill>
                  <a:srgbClr val="00B0F0"/>
                </a:solidFill>
                <a:latin typeface=""/>
              </a:rPr>
              <a:t>Importance</a:t>
            </a:r>
            <a:endParaRPr lang="en-US" sz="2800" dirty="0">
              <a:solidFill>
                <a:srgbClr val="00B0F0"/>
              </a:solidFill>
              <a:latin typeface=""/>
            </a:endParaRPr>
          </a:p>
        </p:txBody>
      </p:sp>
      <p:sp>
        <p:nvSpPr>
          <p:cNvPr id="10" name="TextBox 9">
            <a:extLst>
              <a:ext uri="{FF2B5EF4-FFF2-40B4-BE49-F238E27FC236}">
                <a16:creationId xmlns:a16="http://schemas.microsoft.com/office/drawing/2014/main" id="{56B7B5FA-A1D1-565B-DAD5-06BE569844E4}"/>
              </a:ext>
            </a:extLst>
          </p:cNvPr>
          <p:cNvSpPr txBox="1"/>
          <p:nvPr/>
        </p:nvSpPr>
        <p:spPr>
          <a:xfrm>
            <a:off x="8002074" y="1963788"/>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Early detection </a:t>
            </a:r>
          </a:p>
          <a:p>
            <a:pPr lvl="1" algn="l"/>
            <a:r>
              <a:rPr lang="en-IN" sz="4000" dirty="0">
                <a:solidFill>
                  <a:srgbClr val="DF140F"/>
                </a:solidFill>
                <a:latin typeface="Söhne"/>
              </a:rPr>
              <a:t>and classification</a:t>
            </a:r>
            <a:endParaRPr lang="en-US" sz="4000" dirty="0">
              <a:solidFill>
                <a:srgbClr val="DF140F"/>
              </a:solidFill>
              <a:latin typeface="Bookman Old Style" panose="02050604050505020204" pitchFamily="18" charset="0"/>
            </a:endParaRPr>
          </a:p>
        </p:txBody>
      </p:sp>
      <p:sp>
        <p:nvSpPr>
          <p:cNvPr id="11" name="TextBox 10">
            <a:extLst>
              <a:ext uri="{FF2B5EF4-FFF2-40B4-BE49-F238E27FC236}">
                <a16:creationId xmlns:a16="http://schemas.microsoft.com/office/drawing/2014/main" id="{92F6B4EA-3220-5750-7064-00FEF059A4FF}"/>
              </a:ext>
            </a:extLst>
          </p:cNvPr>
          <p:cNvSpPr txBox="1"/>
          <p:nvPr/>
        </p:nvSpPr>
        <p:spPr>
          <a:xfrm>
            <a:off x="-67132" y="3751108"/>
            <a:ext cx="3726288" cy="523220"/>
          </a:xfrm>
          <a:prstGeom prst="rect">
            <a:avLst/>
          </a:prstGeom>
          <a:noFill/>
        </p:spPr>
        <p:txBody>
          <a:bodyPr wrap="square" rtlCol="0">
            <a:spAutoFit/>
          </a:bodyPr>
          <a:lstStyle/>
          <a:p>
            <a:pPr lvl="1" algn="l"/>
            <a:r>
              <a:rPr lang="en-IN" sz="2800" dirty="0">
                <a:solidFill>
                  <a:srgbClr val="00B0F0"/>
                </a:solidFill>
                <a:latin typeface=""/>
              </a:rPr>
              <a:t>Significance</a:t>
            </a:r>
            <a:endParaRPr lang="en-US" sz="2800" dirty="0">
              <a:solidFill>
                <a:srgbClr val="00B0F0"/>
              </a:solidFill>
              <a:latin typeface=""/>
            </a:endParaRPr>
          </a:p>
        </p:txBody>
      </p:sp>
      <p:sp>
        <p:nvSpPr>
          <p:cNvPr id="12" name="TextBox 11">
            <a:extLst>
              <a:ext uri="{FF2B5EF4-FFF2-40B4-BE49-F238E27FC236}">
                <a16:creationId xmlns:a16="http://schemas.microsoft.com/office/drawing/2014/main" id="{8309B5E5-DFC9-D1F3-CDF1-706D984EC8F2}"/>
              </a:ext>
            </a:extLst>
          </p:cNvPr>
          <p:cNvSpPr txBox="1"/>
          <p:nvPr/>
        </p:nvSpPr>
        <p:spPr>
          <a:xfrm>
            <a:off x="1159421"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Cardiovascular health impact</a:t>
            </a:r>
            <a:endParaRPr lang="en-US" sz="4000" dirty="0">
              <a:solidFill>
                <a:srgbClr val="DF140F"/>
              </a:solidFill>
              <a:latin typeface="Bookman Old Style" panose="02050604050505020204" pitchFamily="18" charset="0"/>
            </a:endParaRPr>
          </a:p>
        </p:txBody>
      </p:sp>
      <p:sp>
        <p:nvSpPr>
          <p:cNvPr id="7" name="TextBox 6">
            <a:extLst>
              <a:ext uri="{FF2B5EF4-FFF2-40B4-BE49-F238E27FC236}">
                <a16:creationId xmlns:a16="http://schemas.microsoft.com/office/drawing/2014/main" id="{A6263E14-A033-113A-5B16-3932D363CDFB}"/>
              </a:ext>
            </a:extLst>
          </p:cNvPr>
          <p:cNvSpPr txBox="1"/>
          <p:nvPr/>
        </p:nvSpPr>
        <p:spPr>
          <a:xfrm>
            <a:off x="6850358" y="3848425"/>
            <a:ext cx="4231783" cy="523220"/>
          </a:xfrm>
          <a:prstGeom prst="rect">
            <a:avLst/>
          </a:prstGeom>
          <a:noFill/>
        </p:spPr>
        <p:txBody>
          <a:bodyPr wrap="square" rtlCol="0">
            <a:spAutoFit/>
          </a:bodyPr>
          <a:lstStyle/>
          <a:p>
            <a:pPr lvl="1" algn="l"/>
            <a:r>
              <a:rPr lang="en-IN" sz="2800" dirty="0">
                <a:solidFill>
                  <a:srgbClr val="00B0F0"/>
                </a:solidFill>
                <a:latin typeface=""/>
              </a:rPr>
              <a:t>Role of ECG signals</a:t>
            </a:r>
            <a:endParaRPr lang="en-US" sz="2800" dirty="0">
              <a:solidFill>
                <a:srgbClr val="00B0F0"/>
              </a:solidFill>
              <a:latin typeface=""/>
            </a:endParaRPr>
          </a:p>
        </p:txBody>
      </p:sp>
      <p:sp>
        <p:nvSpPr>
          <p:cNvPr id="6" name="TextBox 5">
            <a:extLst>
              <a:ext uri="{FF2B5EF4-FFF2-40B4-BE49-F238E27FC236}">
                <a16:creationId xmlns:a16="http://schemas.microsoft.com/office/drawing/2014/main" id="{121E20BD-C55F-13F3-C4FC-32A2BEB7C779}"/>
              </a:ext>
            </a:extLst>
          </p:cNvPr>
          <p:cNvSpPr txBox="1"/>
          <p:nvPr/>
        </p:nvSpPr>
        <p:spPr>
          <a:xfrm>
            <a:off x="1255691" y="1983895"/>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Irregular heart rhythm</a:t>
            </a:r>
            <a:endParaRPr lang="en-US" sz="4000" dirty="0">
              <a:solidFill>
                <a:srgbClr val="DF140F"/>
              </a:solidFill>
              <a:latin typeface="Bookman Old Style" panose="02050604050505020204" pitchFamily="18" charset="0"/>
            </a:endParaRPr>
          </a:p>
        </p:txBody>
      </p:sp>
      <p:sp>
        <p:nvSpPr>
          <p:cNvPr id="14" name="Rectangle 13">
            <a:extLst>
              <a:ext uri="{FF2B5EF4-FFF2-40B4-BE49-F238E27FC236}">
                <a16:creationId xmlns:a16="http://schemas.microsoft.com/office/drawing/2014/main" id="{98DD76E6-4137-0D01-45B4-1F2ADD820F4E}"/>
              </a:ext>
            </a:extLst>
          </p:cNvPr>
          <p:cNvSpPr/>
          <p:nvPr/>
        </p:nvSpPr>
        <p:spPr>
          <a:xfrm>
            <a:off x="-7422549"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828864-60E0-B449-8635-6A4FD40AD43D}"/>
              </a:ext>
            </a:extLst>
          </p:cNvPr>
          <p:cNvSpPr txBox="1"/>
          <p:nvPr/>
        </p:nvSpPr>
        <p:spPr>
          <a:xfrm>
            <a:off x="-12397548" y="1275843"/>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18" name="Rectangle 17">
            <a:extLst>
              <a:ext uri="{FF2B5EF4-FFF2-40B4-BE49-F238E27FC236}">
                <a16:creationId xmlns:a16="http://schemas.microsoft.com/office/drawing/2014/main" id="{986E1D9A-47C8-69F1-5956-DA8BFA30408C}"/>
              </a:ext>
            </a:extLst>
          </p:cNvPr>
          <p:cNvSpPr/>
          <p:nvPr/>
        </p:nvSpPr>
        <p:spPr>
          <a:xfrm>
            <a:off x="1260008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20693F-B0E5-8795-FCAB-F265867D7CEC}"/>
              </a:ext>
            </a:extLst>
          </p:cNvPr>
          <p:cNvSpPr txBox="1"/>
          <p:nvPr/>
        </p:nvSpPr>
        <p:spPr>
          <a:xfrm>
            <a:off x="16699371" y="3046272"/>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pic>
        <p:nvPicPr>
          <p:cNvPr id="21" name="Picture 20">
            <a:extLst>
              <a:ext uri="{FF2B5EF4-FFF2-40B4-BE49-F238E27FC236}">
                <a16:creationId xmlns:a16="http://schemas.microsoft.com/office/drawing/2014/main" id="{35346C70-E042-AAF0-EA22-F5B49735A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561" y="958248"/>
            <a:ext cx="2192440" cy="5747282"/>
          </a:xfrm>
          <a:prstGeom prst="rect">
            <a:avLst/>
          </a:prstGeom>
        </p:spPr>
      </p:pic>
      <p:pic>
        <p:nvPicPr>
          <p:cNvPr id="22" name="Picture 21">
            <a:extLst>
              <a:ext uri="{FF2B5EF4-FFF2-40B4-BE49-F238E27FC236}">
                <a16:creationId xmlns:a16="http://schemas.microsoft.com/office/drawing/2014/main" id="{F1CE51F7-DA32-E36E-11F0-C3BA9C04C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11" y="2173243"/>
            <a:ext cx="572740" cy="438782"/>
          </a:xfrm>
          <a:prstGeom prst="rect">
            <a:avLst/>
          </a:prstGeom>
        </p:spPr>
      </p:pic>
    </p:spTree>
    <p:extLst>
      <p:ext uri="{BB962C8B-B14F-4D97-AF65-F5344CB8AC3E}">
        <p14:creationId xmlns:p14="http://schemas.microsoft.com/office/powerpoint/2010/main" val="3013354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243CB70-08E7-877F-696F-D915DE27E0FD}"/>
              </a:ext>
            </a:extLst>
          </p:cNvPr>
          <p:cNvCxnSpPr>
            <a:cxnSpLocks/>
          </p:cNvCxnSpPr>
          <p:nvPr/>
        </p:nvCxnSpPr>
        <p:spPr>
          <a:xfrm>
            <a:off x="-2090879" y="2502207"/>
            <a:ext cx="0" cy="583205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604A39-96F3-B40A-1DE8-AFE70C930EE8}"/>
              </a:ext>
            </a:extLst>
          </p:cNvPr>
          <p:cNvSpPr txBox="1"/>
          <p:nvPr/>
        </p:nvSpPr>
        <p:spPr>
          <a:xfrm>
            <a:off x="154605" y="-5381935"/>
            <a:ext cx="9820317" cy="2215991"/>
          </a:xfrm>
          <a:prstGeom prst="rect">
            <a:avLst/>
          </a:prstGeom>
          <a:noFill/>
        </p:spPr>
        <p:txBody>
          <a:bodyPr wrap="none" rtlCol="0">
            <a:spAutoFit/>
          </a:bodyPr>
          <a:lstStyle/>
          <a:p>
            <a:r>
              <a:rPr lang="en-US" sz="13800" dirty="0">
                <a:solidFill>
                  <a:schemeClr val="bg1"/>
                </a:solidFill>
                <a:latin typeface="Couture" panose="020B0804020202020204" pitchFamily="34" charset="0"/>
              </a:rPr>
              <a:t>arteries </a:t>
            </a:r>
          </a:p>
        </p:txBody>
      </p:sp>
      <p:sp>
        <p:nvSpPr>
          <p:cNvPr id="8" name="TextBox 7">
            <a:extLst>
              <a:ext uri="{FF2B5EF4-FFF2-40B4-BE49-F238E27FC236}">
                <a16:creationId xmlns:a16="http://schemas.microsoft.com/office/drawing/2014/main" id="{4F68CB56-4F0B-0DD6-BBB4-C21B6CA5B452}"/>
              </a:ext>
            </a:extLst>
          </p:cNvPr>
          <p:cNvSpPr txBox="1"/>
          <p:nvPr/>
        </p:nvSpPr>
        <p:spPr>
          <a:xfrm>
            <a:off x="1697819" y="-2404548"/>
            <a:ext cx="3870075" cy="2308324"/>
          </a:xfrm>
          <a:prstGeom prst="rect">
            <a:avLst/>
          </a:prstGeom>
          <a:noFill/>
        </p:spPr>
        <p:txBody>
          <a:bodyPr wrap="square" rtlCol="0">
            <a:spAutoFit/>
          </a:bodyPr>
          <a:lstStyle/>
          <a:p>
            <a:pPr algn="just"/>
            <a:r>
              <a:rPr lang="en-US" sz="1600" dirty="0">
                <a:solidFill>
                  <a:schemeClr val="bg1"/>
                </a:solidFill>
                <a:latin typeface="Modern Sans" pitchFamily="50" charset="0"/>
              </a:rPr>
              <a:t>Lorem ipsum dolor sit amet, consectetuer adipiscing elit. Maecenas porttitor congue massa. Fusce posuere, magna sed pulvinar ultricies, purus lectus malesuada libero, sit amet commodo magna eros quis </a:t>
            </a:r>
            <a:r>
              <a:rPr lang="en-US" sz="1600" dirty="0" err="1">
                <a:solidFill>
                  <a:schemeClr val="bg1"/>
                </a:solidFill>
                <a:latin typeface="Modern Sans" pitchFamily="50" charset="0"/>
              </a:rPr>
              <a:t>urna</a:t>
            </a:r>
            <a:r>
              <a:rPr lang="en-US" sz="1600" dirty="0">
                <a:solidFill>
                  <a:schemeClr val="bg1"/>
                </a:solidFill>
                <a:latin typeface="Modern Sans" pitchFamily="50" charset="0"/>
              </a:rPr>
              <a:t>.</a:t>
            </a:r>
          </a:p>
          <a:p>
            <a:pPr algn="just"/>
            <a:r>
              <a:rPr lang="en-US" sz="1600" dirty="0">
                <a:solidFill>
                  <a:schemeClr val="bg1"/>
                </a:solidFill>
                <a:latin typeface="Modern Sans" pitchFamily="50" charset="0"/>
              </a:rPr>
              <a:t>Nunc viverra imperdiet enim. Fusce est. Vivamus a tellus.</a:t>
            </a:r>
          </a:p>
          <a:p>
            <a:pPr algn="just"/>
            <a:endParaRPr lang="en-US" sz="1600" dirty="0">
              <a:solidFill>
                <a:schemeClr val="bg1"/>
              </a:solidFill>
              <a:latin typeface="Modern Sans" pitchFamily="50" charset="0"/>
            </a:endParaRPr>
          </a:p>
        </p:txBody>
      </p:sp>
      <p:sp>
        <p:nvSpPr>
          <p:cNvPr id="10" name="Rectangle 9">
            <a:extLst>
              <a:ext uri="{FF2B5EF4-FFF2-40B4-BE49-F238E27FC236}">
                <a16:creationId xmlns:a16="http://schemas.microsoft.com/office/drawing/2014/main" id="{23D1D6AA-2592-50C9-0047-188F9C7528D3}"/>
              </a:ext>
            </a:extLst>
          </p:cNvPr>
          <p:cNvSpPr/>
          <p:nvPr/>
        </p:nvSpPr>
        <p:spPr>
          <a:xfrm>
            <a:off x="-6006226" y="3244034"/>
            <a:ext cx="3870075" cy="2698127"/>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D9DE98C-B434-CA6C-9377-B310E7392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383" y="-11148583"/>
            <a:ext cx="22491204" cy="58958647"/>
          </a:xfrm>
          <a:prstGeom prst="rect">
            <a:avLst/>
          </a:prstGeom>
        </p:spPr>
      </p:pic>
      <p:pic>
        <p:nvPicPr>
          <p:cNvPr id="3" name="Picture 2">
            <a:extLst>
              <a:ext uri="{FF2B5EF4-FFF2-40B4-BE49-F238E27FC236}">
                <a16:creationId xmlns:a16="http://schemas.microsoft.com/office/drawing/2014/main" id="{9FF23E1A-169E-C66A-0688-B0822B107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392" y="-7142304"/>
            <a:ext cx="21724727" cy="53676255"/>
          </a:xfrm>
          <a:prstGeom prst="rect">
            <a:avLst/>
          </a:prstGeom>
        </p:spPr>
      </p:pic>
      <p:pic>
        <p:nvPicPr>
          <p:cNvPr id="49" name="Picture 48">
            <a:extLst>
              <a:ext uri="{FF2B5EF4-FFF2-40B4-BE49-F238E27FC236}">
                <a16:creationId xmlns:a16="http://schemas.microsoft.com/office/drawing/2014/main" id="{40C3D293-1AF9-0B2A-C68E-39B01A503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4367" y="644708"/>
            <a:ext cx="5875469" cy="4501258"/>
          </a:xfrm>
          <a:prstGeom prst="rect">
            <a:avLst/>
          </a:prstGeom>
        </p:spPr>
      </p:pic>
      <p:pic>
        <p:nvPicPr>
          <p:cNvPr id="5" name="Picture 4">
            <a:extLst>
              <a:ext uri="{FF2B5EF4-FFF2-40B4-BE49-F238E27FC236}">
                <a16:creationId xmlns:a16="http://schemas.microsoft.com/office/drawing/2014/main" id="{2CE44112-13DD-2930-1A91-C7CEA2F9D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809" y="-6525986"/>
            <a:ext cx="20785561" cy="53314457"/>
          </a:xfrm>
          <a:prstGeom prst="rect">
            <a:avLst/>
          </a:prstGeom>
        </p:spPr>
      </p:pic>
      <p:sp>
        <p:nvSpPr>
          <p:cNvPr id="13" name="Freeform: Shape 12">
            <a:extLst>
              <a:ext uri="{FF2B5EF4-FFF2-40B4-BE49-F238E27FC236}">
                <a16:creationId xmlns:a16="http://schemas.microsoft.com/office/drawing/2014/main" id="{AFAC5DF3-4FB6-B620-1CCF-E2AD531EA44D}"/>
              </a:ext>
            </a:extLst>
          </p:cNvPr>
          <p:cNvSpPr/>
          <p:nvPr/>
        </p:nvSpPr>
        <p:spPr>
          <a:xfrm>
            <a:off x="-473831" y="-96818"/>
            <a:ext cx="12661583" cy="7038891"/>
          </a:xfrm>
          <a:custGeom>
            <a:avLst/>
            <a:gdLst>
              <a:gd name="connsiteX0" fmla="*/ 6041725 w 12661583"/>
              <a:gd name="connsiteY0" fmla="*/ 829746 h 7038891"/>
              <a:gd name="connsiteX1" fmla="*/ 3352026 w 12661583"/>
              <a:gd name="connsiteY1" fmla="*/ 3519445 h 7038891"/>
              <a:gd name="connsiteX2" fmla="*/ 6041725 w 12661583"/>
              <a:gd name="connsiteY2" fmla="*/ 6209144 h 7038891"/>
              <a:gd name="connsiteX3" fmla="*/ 8731424 w 12661583"/>
              <a:gd name="connsiteY3" fmla="*/ 3519445 h 7038891"/>
              <a:gd name="connsiteX4" fmla="*/ 6041725 w 12661583"/>
              <a:gd name="connsiteY4" fmla="*/ 829746 h 7038891"/>
              <a:gd name="connsiteX5" fmla="*/ 0 w 12661583"/>
              <a:gd name="connsiteY5" fmla="*/ 0 h 7038891"/>
              <a:gd name="connsiteX6" fmla="*/ 12661583 w 12661583"/>
              <a:gd name="connsiteY6" fmla="*/ 0 h 7038891"/>
              <a:gd name="connsiteX7" fmla="*/ 12661583 w 12661583"/>
              <a:gd name="connsiteY7" fmla="*/ 7038891 h 7038891"/>
              <a:gd name="connsiteX8" fmla="*/ 0 w 12661583"/>
              <a:gd name="connsiteY8" fmla="*/ 7038891 h 703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1583" h="7038891">
                <a:moveTo>
                  <a:pt x="6041725" y="829746"/>
                </a:moveTo>
                <a:cubicBezTo>
                  <a:pt x="4556245" y="829746"/>
                  <a:pt x="3352026" y="2033965"/>
                  <a:pt x="3352026" y="3519445"/>
                </a:cubicBezTo>
                <a:cubicBezTo>
                  <a:pt x="3352026" y="5004925"/>
                  <a:pt x="4556245" y="6209144"/>
                  <a:pt x="6041725" y="6209144"/>
                </a:cubicBezTo>
                <a:cubicBezTo>
                  <a:pt x="7527205" y="6209144"/>
                  <a:pt x="8731424" y="5004925"/>
                  <a:pt x="8731424" y="3519445"/>
                </a:cubicBezTo>
                <a:cubicBezTo>
                  <a:pt x="8731424" y="2033965"/>
                  <a:pt x="7527205" y="829746"/>
                  <a:pt x="6041725" y="829746"/>
                </a:cubicBezTo>
                <a:close/>
                <a:moveTo>
                  <a:pt x="0" y="0"/>
                </a:moveTo>
                <a:lnTo>
                  <a:pt x="12661583" y="0"/>
                </a:lnTo>
                <a:lnTo>
                  <a:pt x="12661583" y="7038891"/>
                </a:lnTo>
                <a:lnTo>
                  <a:pt x="0" y="7038891"/>
                </a:lnTo>
                <a:close/>
              </a:path>
            </a:pathLst>
          </a:custGeom>
          <a:solidFill>
            <a:schemeClr val="bg1">
              <a:alpha val="54000"/>
            </a:schemeClr>
          </a:solidFill>
          <a:effectLst>
            <a:glow>
              <a:schemeClr val="accent1">
                <a:alpha val="40000"/>
              </a:schemeClr>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nvGraphicFramePr>
            <p:xfrm>
              <a:off x="4076854" y="1753861"/>
              <a:ext cx="2858653" cy="3508475"/>
            </p:xfrm>
            <a:graphic>
              <a:graphicData uri="http://schemas.microsoft.com/office/drawing/2017/model3d">
                <am3d:model3d r:embed="rId7">
                  <am3d:spPr>
                    <a:xfrm>
                      <a:off x="0" y="0"/>
                      <a:ext cx="2858653" cy="3508475"/>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87504" ay="509526" az="12936"/>
                    <am3d:postTrans dx="0" dy="0" dz="0"/>
                  </am3d:trans>
                  <am3d:raster rName="Office3DRenderer" rVer="16.0.8326">
                    <am3d:blip r:embed="rId8"/>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43669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8"/>
              <a:stretch>
                <a:fillRect/>
              </a:stretch>
            </p:blipFill>
            <p:spPr>
              <a:xfrm>
                <a:off x="4076854" y="1753861"/>
                <a:ext cx="2858653" cy="3508475"/>
              </a:xfrm>
              <a:prstGeom prst="rect">
                <a:avLst/>
              </a:prstGeom>
            </p:spPr>
          </p:pic>
        </mc:Fallback>
      </mc:AlternateContent>
      <p:sp>
        <p:nvSpPr>
          <p:cNvPr id="15" name="Oval 10">
            <a:extLst>
              <a:ext uri="{FF2B5EF4-FFF2-40B4-BE49-F238E27FC236}">
                <a16:creationId xmlns:a16="http://schemas.microsoft.com/office/drawing/2014/main" id="{72A62BA1-E188-392D-448B-73047F759DB9}"/>
              </a:ext>
            </a:extLst>
          </p:cNvPr>
          <p:cNvSpPr/>
          <p:nvPr/>
        </p:nvSpPr>
        <p:spPr>
          <a:xfrm>
            <a:off x="6001572" y="2519823"/>
            <a:ext cx="815531" cy="102847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54 w 914454"/>
              <a:gd name="connsiteY0" fmla="*/ 501650 h 958850"/>
              <a:gd name="connsiteX1" fmla="*/ 435029 w 914454"/>
              <a:gd name="connsiteY1" fmla="*/ 0 h 958850"/>
              <a:gd name="connsiteX2" fmla="*/ 914454 w 914454"/>
              <a:gd name="connsiteY2" fmla="*/ 501650 h 958850"/>
              <a:gd name="connsiteX3" fmla="*/ 457254 w 914454"/>
              <a:gd name="connsiteY3" fmla="*/ 958850 h 958850"/>
              <a:gd name="connsiteX4" fmla="*/ 54 w 914454"/>
              <a:gd name="connsiteY4" fmla="*/ 501650 h 958850"/>
              <a:gd name="connsiteX0" fmla="*/ 2598 w 916998"/>
              <a:gd name="connsiteY0" fmla="*/ 511175 h 968375"/>
              <a:gd name="connsiteX1" fmla="*/ 335973 w 916998"/>
              <a:gd name="connsiteY1" fmla="*/ 0 h 968375"/>
              <a:gd name="connsiteX2" fmla="*/ 916998 w 916998"/>
              <a:gd name="connsiteY2" fmla="*/ 511175 h 968375"/>
              <a:gd name="connsiteX3" fmla="*/ 459798 w 916998"/>
              <a:gd name="connsiteY3" fmla="*/ 968375 h 968375"/>
              <a:gd name="connsiteX4" fmla="*/ 2598 w 916998"/>
              <a:gd name="connsiteY4" fmla="*/ 511175 h 968375"/>
              <a:gd name="connsiteX0" fmla="*/ 1487 w 934937"/>
              <a:gd name="connsiteY0" fmla="*/ 511196 h 968435"/>
              <a:gd name="connsiteX1" fmla="*/ 334862 w 934937"/>
              <a:gd name="connsiteY1" fmla="*/ 21 h 968435"/>
              <a:gd name="connsiteX2" fmla="*/ 934937 w 934937"/>
              <a:gd name="connsiteY2" fmla="*/ 530246 h 968435"/>
              <a:gd name="connsiteX3" fmla="*/ 458687 w 934937"/>
              <a:gd name="connsiteY3" fmla="*/ 968396 h 968435"/>
              <a:gd name="connsiteX4" fmla="*/ 1487 w 934937"/>
              <a:gd name="connsiteY4" fmla="*/ 511196 h 968435"/>
              <a:gd name="connsiteX0" fmla="*/ 1284 w 934734"/>
              <a:gd name="connsiteY0" fmla="*/ 511196 h 1000179"/>
              <a:gd name="connsiteX1" fmla="*/ 334659 w 934734"/>
              <a:gd name="connsiteY1" fmla="*/ 21 h 1000179"/>
              <a:gd name="connsiteX2" fmla="*/ 934734 w 934734"/>
              <a:gd name="connsiteY2" fmla="*/ 530246 h 1000179"/>
              <a:gd name="connsiteX3" fmla="*/ 448959 w 934734"/>
              <a:gd name="connsiteY3" fmla="*/ 1000146 h 1000179"/>
              <a:gd name="connsiteX4" fmla="*/ 1284 w 934734"/>
              <a:gd name="connsiteY4" fmla="*/ 511196 h 1000179"/>
              <a:gd name="connsiteX0" fmla="*/ 1284 w 934734"/>
              <a:gd name="connsiteY0" fmla="*/ 511207 h 1000190"/>
              <a:gd name="connsiteX1" fmla="*/ 334659 w 934734"/>
              <a:gd name="connsiteY1" fmla="*/ 32 h 1000190"/>
              <a:gd name="connsiteX2" fmla="*/ 934734 w 934734"/>
              <a:gd name="connsiteY2" fmla="*/ 530257 h 1000190"/>
              <a:gd name="connsiteX3" fmla="*/ 448959 w 934734"/>
              <a:gd name="connsiteY3" fmla="*/ 1000157 h 1000190"/>
              <a:gd name="connsiteX4" fmla="*/ 1284 w 934734"/>
              <a:gd name="connsiteY4" fmla="*/ 511207 h 1000190"/>
              <a:gd name="connsiteX0" fmla="*/ 1284 w 934734"/>
              <a:gd name="connsiteY0" fmla="*/ 511207 h 1000190"/>
              <a:gd name="connsiteX1" fmla="*/ 334659 w 934734"/>
              <a:gd name="connsiteY1" fmla="*/ 32 h 1000190"/>
              <a:gd name="connsiteX2" fmla="*/ 934734 w 934734"/>
              <a:gd name="connsiteY2" fmla="*/ 530257 h 1000190"/>
              <a:gd name="connsiteX3" fmla="*/ 448959 w 934734"/>
              <a:gd name="connsiteY3" fmla="*/ 1000157 h 1000190"/>
              <a:gd name="connsiteX4" fmla="*/ 1284 w 934734"/>
              <a:gd name="connsiteY4" fmla="*/ 511207 h 1000190"/>
              <a:gd name="connsiteX0" fmla="*/ 1349 w 934799"/>
              <a:gd name="connsiteY0" fmla="*/ 511199 h 1149394"/>
              <a:gd name="connsiteX1" fmla="*/ 334724 w 934799"/>
              <a:gd name="connsiteY1" fmla="*/ 24 h 1149394"/>
              <a:gd name="connsiteX2" fmla="*/ 934799 w 934799"/>
              <a:gd name="connsiteY2" fmla="*/ 530249 h 1149394"/>
              <a:gd name="connsiteX3" fmla="*/ 452199 w 934799"/>
              <a:gd name="connsiteY3" fmla="*/ 1149374 h 1149394"/>
              <a:gd name="connsiteX4" fmla="*/ 1349 w 934799"/>
              <a:gd name="connsiteY4" fmla="*/ 511199 h 1149394"/>
              <a:gd name="connsiteX0" fmla="*/ 1349 w 934799"/>
              <a:gd name="connsiteY0" fmla="*/ 511199 h 1152702"/>
              <a:gd name="connsiteX1" fmla="*/ 334724 w 934799"/>
              <a:gd name="connsiteY1" fmla="*/ 24 h 1152702"/>
              <a:gd name="connsiteX2" fmla="*/ 934799 w 934799"/>
              <a:gd name="connsiteY2" fmla="*/ 530249 h 1152702"/>
              <a:gd name="connsiteX3" fmla="*/ 452199 w 934799"/>
              <a:gd name="connsiteY3" fmla="*/ 1149374 h 1152702"/>
              <a:gd name="connsiteX4" fmla="*/ 1349 w 934799"/>
              <a:gd name="connsiteY4" fmla="*/ 511199 h 1152702"/>
              <a:gd name="connsiteX0" fmla="*/ 1349 w 944639"/>
              <a:gd name="connsiteY0" fmla="*/ 511199 h 1166025"/>
              <a:gd name="connsiteX1" fmla="*/ 334724 w 944639"/>
              <a:gd name="connsiteY1" fmla="*/ 24 h 1166025"/>
              <a:gd name="connsiteX2" fmla="*/ 934799 w 944639"/>
              <a:gd name="connsiteY2" fmla="*/ 530249 h 1166025"/>
              <a:gd name="connsiteX3" fmla="*/ 631858 w 944639"/>
              <a:gd name="connsiteY3" fmla="*/ 941226 h 1166025"/>
              <a:gd name="connsiteX4" fmla="*/ 452199 w 944639"/>
              <a:gd name="connsiteY4" fmla="*/ 1149374 h 1166025"/>
              <a:gd name="connsiteX5" fmla="*/ 1349 w 944639"/>
              <a:gd name="connsiteY5" fmla="*/ 511199 h 1166025"/>
              <a:gd name="connsiteX0" fmla="*/ 1349 w 944639"/>
              <a:gd name="connsiteY0" fmla="*/ 511199 h 1166025"/>
              <a:gd name="connsiteX1" fmla="*/ 334724 w 944639"/>
              <a:gd name="connsiteY1" fmla="*/ 24 h 1166025"/>
              <a:gd name="connsiteX2" fmla="*/ 934799 w 944639"/>
              <a:gd name="connsiteY2" fmla="*/ 530249 h 1166025"/>
              <a:gd name="connsiteX3" fmla="*/ 631858 w 944639"/>
              <a:gd name="connsiteY3" fmla="*/ 941226 h 1166025"/>
              <a:gd name="connsiteX4" fmla="*/ 452199 w 944639"/>
              <a:gd name="connsiteY4" fmla="*/ 1149374 h 1166025"/>
              <a:gd name="connsiteX5" fmla="*/ 1349 w 944639"/>
              <a:gd name="connsiteY5" fmla="*/ 511199 h 1166025"/>
              <a:gd name="connsiteX0" fmla="*/ 651 w 943941"/>
              <a:gd name="connsiteY0" fmla="*/ 511207 h 1166033"/>
              <a:gd name="connsiteX1" fmla="*/ 334026 w 943941"/>
              <a:gd name="connsiteY1" fmla="*/ 32 h 1166033"/>
              <a:gd name="connsiteX2" fmla="*/ 934101 w 943941"/>
              <a:gd name="connsiteY2" fmla="*/ 530257 h 1166033"/>
              <a:gd name="connsiteX3" fmla="*/ 631160 w 943941"/>
              <a:gd name="connsiteY3" fmla="*/ 941234 h 1166033"/>
              <a:gd name="connsiteX4" fmla="*/ 451501 w 943941"/>
              <a:gd name="connsiteY4" fmla="*/ 1149382 h 1166033"/>
              <a:gd name="connsiteX5" fmla="*/ 651 w 943941"/>
              <a:gd name="connsiteY5" fmla="*/ 511207 h 1166033"/>
              <a:gd name="connsiteX0" fmla="*/ 651 w 943941"/>
              <a:gd name="connsiteY0" fmla="*/ 511207 h 1162862"/>
              <a:gd name="connsiteX1" fmla="*/ 334026 w 943941"/>
              <a:gd name="connsiteY1" fmla="*/ 32 h 1162862"/>
              <a:gd name="connsiteX2" fmla="*/ 934101 w 943941"/>
              <a:gd name="connsiteY2" fmla="*/ 530257 h 1162862"/>
              <a:gd name="connsiteX3" fmla="*/ 631160 w 943941"/>
              <a:gd name="connsiteY3" fmla="*/ 941234 h 1162862"/>
              <a:gd name="connsiteX4" fmla="*/ 451501 w 943941"/>
              <a:gd name="connsiteY4" fmla="*/ 1149382 h 1162862"/>
              <a:gd name="connsiteX5" fmla="*/ 651 w 943941"/>
              <a:gd name="connsiteY5" fmla="*/ 511207 h 1162862"/>
              <a:gd name="connsiteX0" fmla="*/ 651 w 944403"/>
              <a:gd name="connsiteY0" fmla="*/ 511207 h 1162862"/>
              <a:gd name="connsiteX1" fmla="*/ 334026 w 944403"/>
              <a:gd name="connsiteY1" fmla="*/ 32 h 1162862"/>
              <a:gd name="connsiteX2" fmla="*/ 934101 w 944403"/>
              <a:gd name="connsiteY2" fmla="*/ 530257 h 1162862"/>
              <a:gd name="connsiteX3" fmla="*/ 631160 w 944403"/>
              <a:gd name="connsiteY3" fmla="*/ 941234 h 1162862"/>
              <a:gd name="connsiteX4" fmla="*/ 451501 w 944403"/>
              <a:gd name="connsiteY4" fmla="*/ 1149382 h 1162862"/>
              <a:gd name="connsiteX5" fmla="*/ 651 w 944403"/>
              <a:gd name="connsiteY5" fmla="*/ 511207 h 1162862"/>
              <a:gd name="connsiteX0" fmla="*/ 651 w 944403"/>
              <a:gd name="connsiteY0" fmla="*/ 511207 h 1162862"/>
              <a:gd name="connsiteX1" fmla="*/ 334026 w 944403"/>
              <a:gd name="connsiteY1" fmla="*/ 32 h 1162862"/>
              <a:gd name="connsiteX2" fmla="*/ 934101 w 944403"/>
              <a:gd name="connsiteY2" fmla="*/ 530257 h 1162862"/>
              <a:gd name="connsiteX3" fmla="*/ 631160 w 944403"/>
              <a:gd name="connsiteY3" fmla="*/ 941234 h 1162862"/>
              <a:gd name="connsiteX4" fmla="*/ 451501 w 944403"/>
              <a:gd name="connsiteY4" fmla="*/ 1149382 h 1162862"/>
              <a:gd name="connsiteX5" fmla="*/ 651 w 944403"/>
              <a:gd name="connsiteY5" fmla="*/ 511207 h 1162862"/>
              <a:gd name="connsiteX0" fmla="*/ 638 w 919859"/>
              <a:gd name="connsiteY0" fmla="*/ 518140 h 1169795"/>
              <a:gd name="connsiteX1" fmla="*/ 334013 w 919859"/>
              <a:gd name="connsiteY1" fmla="*/ 6965 h 1169795"/>
              <a:gd name="connsiteX2" fmla="*/ 908688 w 919859"/>
              <a:gd name="connsiteY2" fmla="*/ 372090 h 1169795"/>
              <a:gd name="connsiteX3" fmla="*/ 631147 w 919859"/>
              <a:gd name="connsiteY3" fmla="*/ 948167 h 1169795"/>
              <a:gd name="connsiteX4" fmla="*/ 451488 w 919859"/>
              <a:gd name="connsiteY4" fmla="*/ 1156315 h 1169795"/>
              <a:gd name="connsiteX5" fmla="*/ 638 w 919859"/>
              <a:gd name="connsiteY5" fmla="*/ 518140 h 1169795"/>
              <a:gd name="connsiteX0" fmla="*/ 638 w 934501"/>
              <a:gd name="connsiteY0" fmla="*/ 518140 h 1169795"/>
              <a:gd name="connsiteX1" fmla="*/ 334013 w 934501"/>
              <a:gd name="connsiteY1" fmla="*/ 6965 h 1169795"/>
              <a:gd name="connsiteX2" fmla="*/ 908688 w 934501"/>
              <a:gd name="connsiteY2" fmla="*/ 372090 h 1169795"/>
              <a:gd name="connsiteX3" fmla="*/ 631147 w 934501"/>
              <a:gd name="connsiteY3" fmla="*/ 948167 h 1169795"/>
              <a:gd name="connsiteX4" fmla="*/ 451488 w 934501"/>
              <a:gd name="connsiteY4" fmla="*/ 1156315 h 1169795"/>
              <a:gd name="connsiteX5" fmla="*/ 638 w 934501"/>
              <a:gd name="connsiteY5" fmla="*/ 518140 h 1169795"/>
              <a:gd name="connsiteX0" fmla="*/ 930 w 934793"/>
              <a:gd name="connsiteY0" fmla="*/ 517038 h 1168693"/>
              <a:gd name="connsiteX1" fmla="*/ 334305 w 934793"/>
              <a:gd name="connsiteY1" fmla="*/ 5863 h 1168693"/>
              <a:gd name="connsiteX2" fmla="*/ 908980 w 934793"/>
              <a:gd name="connsiteY2" fmla="*/ 370988 h 1168693"/>
              <a:gd name="connsiteX3" fmla="*/ 631439 w 934793"/>
              <a:gd name="connsiteY3" fmla="*/ 947065 h 1168693"/>
              <a:gd name="connsiteX4" fmla="*/ 451780 w 934793"/>
              <a:gd name="connsiteY4" fmla="*/ 1155213 h 1168693"/>
              <a:gd name="connsiteX5" fmla="*/ 930 w 934793"/>
              <a:gd name="connsiteY5" fmla="*/ 517038 h 116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793" h="1168693">
                <a:moveTo>
                  <a:pt x="930" y="517038"/>
                </a:moveTo>
                <a:cubicBezTo>
                  <a:pt x="-12299" y="233405"/>
                  <a:pt x="116288" y="27030"/>
                  <a:pt x="334305" y="5863"/>
                </a:cubicBezTo>
                <a:cubicBezTo>
                  <a:pt x="552322" y="-15304"/>
                  <a:pt x="715524" y="2984"/>
                  <a:pt x="908980" y="370988"/>
                </a:cubicBezTo>
                <a:cubicBezTo>
                  <a:pt x="1023061" y="694542"/>
                  <a:pt x="727747" y="885153"/>
                  <a:pt x="631439" y="947065"/>
                </a:cubicBezTo>
                <a:cubicBezTo>
                  <a:pt x="551006" y="1050252"/>
                  <a:pt x="636240" y="1217359"/>
                  <a:pt x="451780" y="1155213"/>
                </a:cubicBezTo>
                <a:cubicBezTo>
                  <a:pt x="267320" y="1093067"/>
                  <a:pt x="14159" y="800671"/>
                  <a:pt x="930" y="517038"/>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BB10816F-CECC-7C24-A3F8-9BAD61719EBE}"/>
              </a:ext>
            </a:extLst>
          </p:cNvPr>
          <p:cNvSpPr/>
          <p:nvPr/>
        </p:nvSpPr>
        <p:spPr>
          <a:xfrm>
            <a:off x="3988723" y="2748422"/>
            <a:ext cx="1058352" cy="1237054"/>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1476 w 915876"/>
              <a:gd name="connsiteY0" fmla="*/ 838200 h 1295400"/>
              <a:gd name="connsiteX1" fmla="*/ 359616 w 915876"/>
              <a:gd name="connsiteY1" fmla="*/ 0 h 1295400"/>
              <a:gd name="connsiteX2" fmla="*/ 915876 w 915876"/>
              <a:gd name="connsiteY2" fmla="*/ 838200 h 1295400"/>
              <a:gd name="connsiteX3" fmla="*/ 458676 w 915876"/>
              <a:gd name="connsiteY3" fmla="*/ 1295400 h 1295400"/>
              <a:gd name="connsiteX4" fmla="*/ 1476 w 915876"/>
              <a:gd name="connsiteY4" fmla="*/ 838200 h 1295400"/>
              <a:gd name="connsiteX0" fmla="*/ 990 w 1090650"/>
              <a:gd name="connsiteY0" fmla="*/ 854340 h 1323097"/>
              <a:gd name="connsiteX1" fmla="*/ 359130 w 1090650"/>
              <a:gd name="connsiteY1" fmla="*/ 16140 h 1323097"/>
              <a:gd name="connsiteX2" fmla="*/ 1090650 w 1090650"/>
              <a:gd name="connsiteY2" fmla="*/ 397140 h 1323097"/>
              <a:gd name="connsiteX3" fmla="*/ 458190 w 1090650"/>
              <a:gd name="connsiteY3" fmla="*/ 1311540 h 1323097"/>
              <a:gd name="connsiteX4" fmla="*/ 990 w 1090650"/>
              <a:gd name="connsiteY4" fmla="*/ 854340 h 1323097"/>
              <a:gd name="connsiteX0" fmla="*/ 7227 w 1096887"/>
              <a:gd name="connsiteY0" fmla="*/ 854340 h 1435090"/>
              <a:gd name="connsiteX1" fmla="*/ 365367 w 1096887"/>
              <a:gd name="connsiteY1" fmla="*/ 16140 h 1435090"/>
              <a:gd name="connsiteX2" fmla="*/ 1096887 w 1096887"/>
              <a:gd name="connsiteY2" fmla="*/ 397140 h 1435090"/>
              <a:gd name="connsiteX3" fmla="*/ 670167 w 1096887"/>
              <a:gd name="connsiteY3" fmla="*/ 1425840 h 1435090"/>
              <a:gd name="connsiteX4" fmla="*/ 7227 w 1096887"/>
              <a:gd name="connsiteY4" fmla="*/ 854340 h 1435090"/>
              <a:gd name="connsiteX0" fmla="*/ 5171 w 1224371"/>
              <a:gd name="connsiteY0" fmla="*/ 790239 h 1429072"/>
              <a:gd name="connsiteX1" fmla="*/ 492851 w 1224371"/>
              <a:gd name="connsiteY1" fmla="*/ 12999 h 1429072"/>
              <a:gd name="connsiteX2" fmla="*/ 1224371 w 1224371"/>
              <a:gd name="connsiteY2" fmla="*/ 393999 h 1429072"/>
              <a:gd name="connsiteX3" fmla="*/ 797651 w 1224371"/>
              <a:gd name="connsiteY3" fmla="*/ 1422699 h 1429072"/>
              <a:gd name="connsiteX4" fmla="*/ 5171 w 1224371"/>
              <a:gd name="connsiteY4" fmla="*/ 790239 h 1429072"/>
              <a:gd name="connsiteX0" fmla="*/ 227 w 1219427"/>
              <a:gd name="connsiteY0" fmla="*/ 863516 h 1502505"/>
              <a:gd name="connsiteX1" fmla="*/ 716507 w 1219427"/>
              <a:gd name="connsiteY1" fmla="*/ 10076 h 1502505"/>
              <a:gd name="connsiteX2" fmla="*/ 1219427 w 1219427"/>
              <a:gd name="connsiteY2" fmla="*/ 467276 h 1502505"/>
              <a:gd name="connsiteX3" fmla="*/ 792707 w 1219427"/>
              <a:gd name="connsiteY3" fmla="*/ 1495976 h 1502505"/>
              <a:gd name="connsiteX4" fmla="*/ 227 w 1219427"/>
              <a:gd name="connsiteY4" fmla="*/ 863516 h 1502505"/>
              <a:gd name="connsiteX0" fmla="*/ 718 w 1222968"/>
              <a:gd name="connsiteY0" fmla="*/ 856953 h 1495942"/>
              <a:gd name="connsiteX1" fmla="*/ 716998 w 1222968"/>
              <a:gd name="connsiteY1" fmla="*/ 3513 h 1495942"/>
              <a:gd name="connsiteX2" fmla="*/ 1219918 w 1222968"/>
              <a:gd name="connsiteY2" fmla="*/ 460713 h 1495942"/>
              <a:gd name="connsiteX3" fmla="*/ 793198 w 1222968"/>
              <a:gd name="connsiteY3" fmla="*/ 1489413 h 1495942"/>
              <a:gd name="connsiteX4" fmla="*/ 718 w 1222968"/>
              <a:gd name="connsiteY4" fmla="*/ 856953 h 1495942"/>
              <a:gd name="connsiteX0" fmla="*/ 54358 w 1276608"/>
              <a:gd name="connsiteY0" fmla="*/ 856953 h 1545460"/>
              <a:gd name="connsiteX1" fmla="*/ 770638 w 1276608"/>
              <a:gd name="connsiteY1" fmla="*/ 3513 h 1545460"/>
              <a:gd name="connsiteX2" fmla="*/ 1273558 w 1276608"/>
              <a:gd name="connsiteY2" fmla="*/ 460713 h 1545460"/>
              <a:gd name="connsiteX3" fmla="*/ 846838 w 1276608"/>
              <a:gd name="connsiteY3" fmla="*/ 1489413 h 1545460"/>
              <a:gd name="connsiteX4" fmla="*/ 139187 w 1276608"/>
              <a:gd name="connsiteY4" fmla="*/ 1350970 h 1545460"/>
              <a:gd name="connsiteX5" fmla="*/ 54358 w 1276608"/>
              <a:gd name="connsiteY5" fmla="*/ 856953 h 1545460"/>
              <a:gd name="connsiteX0" fmla="*/ 54358 w 1276608"/>
              <a:gd name="connsiteY0" fmla="*/ 856953 h 1492163"/>
              <a:gd name="connsiteX1" fmla="*/ 770638 w 1276608"/>
              <a:gd name="connsiteY1" fmla="*/ 3513 h 1492163"/>
              <a:gd name="connsiteX2" fmla="*/ 1273558 w 1276608"/>
              <a:gd name="connsiteY2" fmla="*/ 460713 h 1492163"/>
              <a:gd name="connsiteX3" fmla="*/ 953518 w 1276608"/>
              <a:gd name="connsiteY3" fmla="*/ 1420833 h 1492163"/>
              <a:gd name="connsiteX4" fmla="*/ 139187 w 1276608"/>
              <a:gd name="connsiteY4" fmla="*/ 1350970 h 1492163"/>
              <a:gd name="connsiteX5" fmla="*/ 54358 w 1276608"/>
              <a:gd name="connsiteY5" fmla="*/ 856953 h 1492163"/>
              <a:gd name="connsiteX0" fmla="*/ 54358 w 1276608"/>
              <a:gd name="connsiteY0" fmla="*/ 856953 h 1492163"/>
              <a:gd name="connsiteX1" fmla="*/ 770638 w 1276608"/>
              <a:gd name="connsiteY1" fmla="*/ 3513 h 1492163"/>
              <a:gd name="connsiteX2" fmla="*/ 1273558 w 1276608"/>
              <a:gd name="connsiteY2" fmla="*/ 460713 h 1492163"/>
              <a:gd name="connsiteX3" fmla="*/ 953518 w 1276608"/>
              <a:gd name="connsiteY3" fmla="*/ 1420833 h 1492163"/>
              <a:gd name="connsiteX4" fmla="*/ 139187 w 1276608"/>
              <a:gd name="connsiteY4" fmla="*/ 1350970 h 1492163"/>
              <a:gd name="connsiteX5" fmla="*/ 54358 w 1276608"/>
              <a:gd name="connsiteY5" fmla="*/ 856953 h 149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608" h="1492163">
                <a:moveTo>
                  <a:pt x="54358" y="856953"/>
                </a:moveTo>
                <a:cubicBezTo>
                  <a:pt x="159600" y="632377"/>
                  <a:pt x="194058" y="39073"/>
                  <a:pt x="770638" y="3513"/>
                </a:cubicBezTo>
                <a:cubicBezTo>
                  <a:pt x="1347218" y="-32047"/>
                  <a:pt x="1273558" y="208208"/>
                  <a:pt x="1273558" y="460713"/>
                </a:cubicBezTo>
                <a:cubicBezTo>
                  <a:pt x="1273558" y="713218"/>
                  <a:pt x="1173060" y="1272457"/>
                  <a:pt x="953518" y="1420833"/>
                </a:cubicBezTo>
                <a:cubicBezTo>
                  <a:pt x="733976" y="1569209"/>
                  <a:pt x="271267" y="1456380"/>
                  <a:pt x="139187" y="1350970"/>
                </a:cubicBezTo>
                <a:cubicBezTo>
                  <a:pt x="7107" y="1245560"/>
                  <a:pt x="-50884" y="1081529"/>
                  <a:pt x="54358" y="856953"/>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2">
            <a:extLst>
              <a:ext uri="{FF2B5EF4-FFF2-40B4-BE49-F238E27FC236}">
                <a16:creationId xmlns:a16="http://schemas.microsoft.com/office/drawing/2014/main" id="{43B30261-2979-3AF5-533A-05EF7544AB58}"/>
              </a:ext>
            </a:extLst>
          </p:cNvPr>
          <p:cNvSpPr/>
          <p:nvPr/>
        </p:nvSpPr>
        <p:spPr>
          <a:xfrm>
            <a:off x="5682284" y="3271388"/>
            <a:ext cx="1407953" cy="171631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9076 w 943476"/>
              <a:gd name="connsiteY0" fmla="*/ 891540 h 1348740"/>
              <a:gd name="connsiteX1" fmla="*/ 211956 w 943476"/>
              <a:gd name="connsiteY1" fmla="*/ 0 h 1348740"/>
              <a:gd name="connsiteX2" fmla="*/ 943476 w 943476"/>
              <a:gd name="connsiteY2" fmla="*/ 891540 h 1348740"/>
              <a:gd name="connsiteX3" fmla="*/ 486276 w 943476"/>
              <a:gd name="connsiteY3" fmla="*/ 1348740 h 1348740"/>
              <a:gd name="connsiteX4" fmla="*/ 29076 w 943476"/>
              <a:gd name="connsiteY4" fmla="*/ 891540 h 1348740"/>
              <a:gd name="connsiteX0" fmla="*/ 9943 w 925190"/>
              <a:gd name="connsiteY0" fmla="*/ 1118507 h 1575707"/>
              <a:gd name="connsiteX1" fmla="*/ 192823 w 925190"/>
              <a:gd name="connsiteY1" fmla="*/ 226967 h 1575707"/>
              <a:gd name="connsiteX2" fmla="*/ 657039 w 925190"/>
              <a:gd name="connsiteY2" fmla="*/ 63441 h 1575707"/>
              <a:gd name="connsiteX3" fmla="*/ 924343 w 925190"/>
              <a:gd name="connsiteY3" fmla="*/ 1118507 h 1575707"/>
              <a:gd name="connsiteX4" fmla="*/ 467143 w 925190"/>
              <a:gd name="connsiteY4" fmla="*/ 1575707 h 1575707"/>
              <a:gd name="connsiteX5" fmla="*/ 9943 w 925190"/>
              <a:gd name="connsiteY5" fmla="*/ 1118507 h 1575707"/>
              <a:gd name="connsiteX0" fmla="*/ 9943 w 925190"/>
              <a:gd name="connsiteY0" fmla="*/ 1075203 h 1532403"/>
              <a:gd name="connsiteX1" fmla="*/ 192823 w 925190"/>
              <a:gd name="connsiteY1" fmla="*/ 183663 h 1532403"/>
              <a:gd name="connsiteX2" fmla="*/ 657039 w 925190"/>
              <a:gd name="connsiteY2" fmla="*/ 20137 h 1532403"/>
              <a:gd name="connsiteX3" fmla="*/ 924343 w 925190"/>
              <a:gd name="connsiteY3" fmla="*/ 1075203 h 1532403"/>
              <a:gd name="connsiteX4" fmla="*/ 467143 w 925190"/>
              <a:gd name="connsiteY4" fmla="*/ 1532403 h 1532403"/>
              <a:gd name="connsiteX5" fmla="*/ 9943 w 925190"/>
              <a:gd name="connsiteY5" fmla="*/ 1075203 h 1532403"/>
              <a:gd name="connsiteX0" fmla="*/ 9943 w 925190"/>
              <a:gd name="connsiteY0" fmla="*/ 1055066 h 1512266"/>
              <a:gd name="connsiteX1" fmla="*/ 192823 w 925190"/>
              <a:gd name="connsiteY1" fmla="*/ 163526 h 1512266"/>
              <a:gd name="connsiteX2" fmla="*/ 657039 w 925190"/>
              <a:gd name="connsiteY2" fmla="*/ 0 h 1512266"/>
              <a:gd name="connsiteX3" fmla="*/ 924343 w 925190"/>
              <a:gd name="connsiteY3" fmla="*/ 1055066 h 1512266"/>
              <a:gd name="connsiteX4" fmla="*/ 467143 w 925190"/>
              <a:gd name="connsiteY4" fmla="*/ 1512266 h 1512266"/>
              <a:gd name="connsiteX5" fmla="*/ 9943 w 925190"/>
              <a:gd name="connsiteY5" fmla="*/ 1055066 h 1512266"/>
              <a:gd name="connsiteX0" fmla="*/ 9943 w 925063"/>
              <a:gd name="connsiteY0" fmla="*/ 1055066 h 1512266"/>
              <a:gd name="connsiteX1" fmla="*/ 192823 w 925063"/>
              <a:gd name="connsiteY1" fmla="*/ 163526 h 1512266"/>
              <a:gd name="connsiteX2" fmla="*/ 657039 w 925063"/>
              <a:gd name="connsiteY2" fmla="*/ 0 h 1512266"/>
              <a:gd name="connsiteX3" fmla="*/ 924343 w 925063"/>
              <a:gd name="connsiteY3" fmla="*/ 1055066 h 1512266"/>
              <a:gd name="connsiteX4" fmla="*/ 467143 w 925063"/>
              <a:gd name="connsiteY4" fmla="*/ 1512266 h 1512266"/>
              <a:gd name="connsiteX5" fmla="*/ 9943 w 925063"/>
              <a:gd name="connsiteY5" fmla="*/ 1055066 h 1512266"/>
              <a:gd name="connsiteX0" fmla="*/ 9943 w 1054321"/>
              <a:gd name="connsiteY0" fmla="*/ 1055066 h 1513553"/>
              <a:gd name="connsiteX1" fmla="*/ 192823 w 1054321"/>
              <a:gd name="connsiteY1" fmla="*/ 163526 h 1513553"/>
              <a:gd name="connsiteX2" fmla="*/ 657039 w 1054321"/>
              <a:gd name="connsiteY2" fmla="*/ 0 h 1513553"/>
              <a:gd name="connsiteX3" fmla="*/ 1053883 w 1054321"/>
              <a:gd name="connsiteY3" fmla="*/ 925526 h 1513553"/>
              <a:gd name="connsiteX4" fmla="*/ 467143 w 1054321"/>
              <a:gd name="connsiteY4" fmla="*/ 1512266 h 1513553"/>
              <a:gd name="connsiteX5" fmla="*/ 9943 w 1054321"/>
              <a:gd name="connsiteY5" fmla="*/ 1055066 h 1513553"/>
              <a:gd name="connsiteX0" fmla="*/ 9943 w 1053883"/>
              <a:gd name="connsiteY0" fmla="*/ 1055066 h 1513553"/>
              <a:gd name="connsiteX1" fmla="*/ 192823 w 1053883"/>
              <a:gd name="connsiteY1" fmla="*/ 163526 h 1513553"/>
              <a:gd name="connsiteX2" fmla="*/ 657039 w 1053883"/>
              <a:gd name="connsiteY2" fmla="*/ 0 h 1513553"/>
              <a:gd name="connsiteX3" fmla="*/ 1053883 w 1053883"/>
              <a:gd name="connsiteY3" fmla="*/ 925526 h 1513553"/>
              <a:gd name="connsiteX4" fmla="*/ 467143 w 1053883"/>
              <a:gd name="connsiteY4" fmla="*/ 1512266 h 1513553"/>
              <a:gd name="connsiteX5" fmla="*/ 9943 w 1053883"/>
              <a:gd name="connsiteY5" fmla="*/ 1055066 h 1513553"/>
              <a:gd name="connsiteX0" fmla="*/ 9943 w 1053883"/>
              <a:gd name="connsiteY0" fmla="*/ 1055066 h 1513553"/>
              <a:gd name="connsiteX1" fmla="*/ 192823 w 1053883"/>
              <a:gd name="connsiteY1" fmla="*/ 163526 h 1513553"/>
              <a:gd name="connsiteX2" fmla="*/ 657039 w 1053883"/>
              <a:gd name="connsiteY2" fmla="*/ 0 h 1513553"/>
              <a:gd name="connsiteX3" fmla="*/ 1053883 w 1053883"/>
              <a:gd name="connsiteY3" fmla="*/ 925526 h 1513553"/>
              <a:gd name="connsiteX4" fmla="*/ 467143 w 1053883"/>
              <a:gd name="connsiteY4" fmla="*/ 1512266 h 1513553"/>
              <a:gd name="connsiteX5" fmla="*/ 9943 w 1053883"/>
              <a:gd name="connsiteY5" fmla="*/ 1055066 h 1513553"/>
              <a:gd name="connsiteX0" fmla="*/ 32921 w 1076861"/>
              <a:gd name="connsiteY0" fmla="*/ 1055066 h 1977617"/>
              <a:gd name="connsiteX1" fmla="*/ 215801 w 1076861"/>
              <a:gd name="connsiteY1" fmla="*/ 163526 h 1977617"/>
              <a:gd name="connsiteX2" fmla="*/ 680017 w 1076861"/>
              <a:gd name="connsiteY2" fmla="*/ 0 h 1977617"/>
              <a:gd name="connsiteX3" fmla="*/ 1076861 w 1076861"/>
              <a:gd name="connsiteY3" fmla="*/ 925526 h 1977617"/>
              <a:gd name="connsiteX4" fmla="*/ 863501 w 1076861"/>
              <a:gd name="connsiteY4" fmla="*/ 1977086 h 1977617"/>
              <a:gd name="connsiteX5" fmla="*/ 32921 w 1076861"/>
              <a:gd name="connsiteY5" fmla="*/ 1055066 h 1977617"/>
              <a:gd name="connsiteX0" fmla="*/ 32921 w 1133360"/>
              <a:gd name="connsiteY0" fmla="*/ 1055066 h 1978040"/>
              <a:gd name="connsiteX1" fmla="*/ 215801 w 1133360"/>
              <a:gd name="connsiteY1" fmla="*/ 163526 h 1978040"/>
              <a:gd name="connsiteX2" fmla="*/ 680017 w 1133360"/>
              <a:gd name="connsiteY2" fmla="*/ 0 h 1978040"/>
              <a:gd name="connsiteX3" fmla="*/ 1076861 w 1133360"/>
              <a:gd name="connsiteY3" fmla="*/ 925526 h 1978040"/>
              <a:gd name="connsiteX4" fmla="*/ 863501 w 1133360"/>
              <a:gd name="connsiteY4" fmla="*/ 1977086 h 1978040"/>
              <a:gd name="connsiteX5" fmla="*/ 32921 w 1133360"/>
              <a:gd name="connsiteY5" fmla="*/ 1055066 h 1978040"/>
              <a:gd name="connsiteX0" fmla="*/ 18285 w 1321305"/>
              <a:gd name="connsiteY0" fmla="*/ 956006 h 1977112"/>
              <a:gd name="connsiteX1" fmla="*/ 460245 w 1321305"/>
              <a:gd name="connsiteY1" fmla="*/ 163526 h 1977112"/>
              <a:gd name="connsiteX2" fmla="*/ 924461 w 1321305"/>
              <a:gd name="connsiteY2" fmla="*/ 0 h 1977112"/>
              <a:gd name="connsiteX3" fmla="*/ 1321305 w 1321305"/>
              <a:gd name="connsiteY3" fmla="*/ 925526 h 1977112"/>
              <a:gd name="connsiteX4" fmla="*/ 1107945 w 1321305"/>
              <a:gd name="connsiteY4" fmla="*/ 1977086 h 1977112"/>
              <a:gd name="connsiteX5" fmla="*/ 18285 w 1321305"/>
              <a:gd name="connsiteY5" fmla="*/ 956006 h 1977112"/>
              <a:gd name="connsiteX0" fmla="*/ 237946 w 1540966"/>
              <a:gd name="connsiteY0" fmla="*/ 971156 h 1992263"/>
              <a:gd name="connsiteX1" fmla="*/ 70306 w 1540966"/>
              <a:gd name="connsiteY1" fmla="*/ 64376 h 1992263"/>
              <a:gd name="connsiteX2" fmla="*/ 1144122 w 1540966"/>
              <a:gd name="connsiteY2" fmla="*/ 15150 h 1992263"/>
              <a:gd name="connsiteX3" fmla="*/ 1540966 w 1540966"/>
              <a:gd name="connsiteY3" fmla="*/ 940676 h 1992263"/>
              <a:gd name="connsiteX4" fmla="*/ 1327606 w 1540966"/>
              <a:gd name="connsiteY4" fmla="*/ 1992236 h 1992263"/>
              <a:gd name="connsiteX5" fmla="*/ 237946 w 1540966"/>
              <a:gd name="connsiteY5" fmla="*/ 971156 h 1992263"/>
              <a:gd name="connsiteX0" fmla="*/ 200185 w 1503205"/>
              <a:gd name="connsiteY0" fmla="*/ 995071 h 2016178"/>
              <a:gd name="connsiteX1" fmla="*/ 32545 w 1503205"/>
              <a:gd name="connsiteY1" fmla="*/ 88291 h 2016178"/>
              <a:gd name="connsiteX2" fmla="*/ 595821 w 1503205"/>
              <a:gd name="connsiteY2" fmla="*/ 244804 h 2016178"/>
              <a:gd name="connsiteX3" fmla="*/ 1106361 w 1503205"/>
              <a:gd name="connsiteY3" fmla="*/ 39065 h 2016178"/>
              <a:gd name="connsiteX4" fmla="*/ 1503205 w 1503205"/>
              <a:gd name="connsiteY4" fmla="*/ 964591 h 2016178"/>
              <a:gd name="connsiteX5" fmla="*/ 1289845 w 1503205"/>
              <a:gd name="connsiteY5" fmla="*/ 2016151 h 2016178"/>
              <a:gd name="connsiteX6" fmla="*/ 200185 w 1503205"/>
              <a:gd name="connsiteY6" fmla="*/ 995071 h 2016178"/>
              <a:gd name="connsiteX0" fmla="*/ 200185 w 1611063"/>
              <a:gd name="connsiteY0" fmla="*/ 995071 h 2020166"/>
              <a:gd name="connsiteX1" fmla="*/ 32545 w 1611063"/>
              <a:gd name="connsiteY1" fmla="*/ 88291 h 2020166"/>
              <a:gd name="connsiteX2" fmla="*/ 595821 w 1611063"/>
              <a:gd name="connsiteY2" fmla="*/ 244804 h 2020166"/>
              <a:gd name="connsiteX3" fmla="*/ 1106361 w 1611063"/>
              <a:gd name="connsiteY3" fmla="*/ 39065 h 2020166"/>
              <a:gd name="connsiteX4" fmla="*/ 1503205 w 1611063"/>
              <a:gd name="connsiteY4" fmla="*/ 964591 h 2020166"/>
              <a:gd name="connsiteX5" fmla="*/ 1289845 w 1611063"/>
              <a:gd name="connsiteY5" fmla="*/ 2016151 h 2020166"/>
              <a:gd name="connsiteX6" fmla="*/ 200185 w 1611063"/>
              <a:gd name="connsiteY6" fmla="*/ 995071 h 2020166"/>
              <a:gd name="connsiteX0" fmla="*/ 247355 w 1658233"/>
              <a:gd name="connsiteY0" fmla="*/ 995071 h 2021413"/>
              <a:gd name="connsiteX1" fmla="*/ 79715 w 1658233"/>
              <a:gd name="connsiteY1" fmla="*/ 88291 h 2021413"/>
              <a:gd name="connsiteX2" fmla="*/ 642991 w 1658233"/>
              <a:gd name="connsiteY2" fmla="*/ 244804 h 2021413"/>
              <a:gd name="connsiteX3" fmla="*/ 1153531 w 1658233"/>
              <a:gd name="connsiteY3" fmla="*/ 39065 h 2021413"/>
              <a:gd name="connsiteX4" fmla="*/ 1550375 w 1658233"/>
              <a:gd name="connsiteY4" fmla="*/ 964591 h 2021413"/>
              <a:gd name="connsiteX5" fmla="*/ 1337015 w 1658233"/>
              <a:gd name="connsiteY5" fmla="*/ 2016151 h 2021413"/>
              <a:gd name="connsiteX6" fmla="*/ 247355 w 1658233"/>
              <a:gd name="connsiteY6" fmla="*/ 995071 h 20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8233" h="2021413">
                <a:moveTo>
                  <a:pt x="247355" y="995071"/>
                </a:moveTo>
                <a:cubicBezTo>
                  <a:pt x="-122215" y="475641"/>
                  <a:pt x="13776" y="213335"/>
                  <a:pt x="79715" y="88291"/>
                </a:cubicBezTo>
                <a:cubicBezTo>
                  <a:pt x="145654" y="-36753"/>
                  <a:pt x="464022" y="253008"/>
                  <a:pt x="642991" y="244804"/>
                </a:cubicBezTo>
                <a:cubicBezTo>
                  <a:pt x="821960" y="236600"/>
                  <a:pt x="993410" y="-115189"/>
                  <a:pt x="1153531" y="39065"/>
                </a:cubicBezTo>
                <a:cubicBezTo>
                  <a:pt x="1244971" y="88595"/>
                  <a:pt x="1488044" y="772237"/>
                  <a:pt x="1550375" y="964591"/>
                </a:cubicBezTo>
                <a:cubicBezTo>
                  <a:pt x="1536506" y="1149325"/>
                  <a:pt x="1912325" y="1950111"/>
                  <a:pt x="1337015" y="2016151"/>
                </a:cubicBezTo>
                <a:cubicBezTo>
                  <a:pt x="761705" y="2082191"/>
                  <a:pt x="616925" y="1514501"/>
                  <a:pt x="247355" y="995071"/>
                </a:cubicBezTo>
                <a:close/>
              </a:path>
            </a:pathLst>
          </a:custGeom>
          <a:solidFill>
            <a:schemeClr val="bg1"/>
          </a:solidFill>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a:extLst>
              <a:ext uri="{FF2B5EF4-FFF2-40B4-BE49-F238E27FC236}">
                <a16:creationId xmlns:a16="http://schemas.microsoft.com/office/drawing/2014/main" id="{95B48848-210F-439A-426B-756B6C8FCE5E}"/>
              </a:ext>
            </a:extLst>
          </p:cNvPr>
          <p:cNvSpPr/>
          <p:nvPr/>
        </p:nvSpPr>
        <p:spPr>
          <a:xfrm>
            <a:off x="4328958" y="3587392"/>
            <a:ext cx="1737810" cy="192052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6010 w 920410"/>
              <a:gd name="connsiteY0" fmla="*/ 1379220 h 1836420"/>
              <a:gd name="connsiteX1" fmla="*/ 295570 w 920410"/>
              <a:gd name="connsiteY1" fmla="*/ 0 h 1836420"/>
              <a:gd name="connsiteX2" fmla="*/ 920410 w 920410"/>
              <a:gd name="connsiteY2" fmla="*/ 1379220 h 1836420"/>
              <a:gd name="connsiteX3" fmla="*/ 463210 w 920410"/>
              <a:gd name="connsiteY3" fmla="*/ 1836420 h 1836420"/>
              <a:gd name="connsiteX4" fmla="*/ 6010 w 920410"/>
              <a:gd name="connsiteY4" fmla="*/ 1379220 h 1836420"/>
              <a:gd name="connsiteX0" fmla="*/ 4068 w 1200408"/>
              <a:gd name="connsiteY0" fmla="*/ 1379230 h 1836487"/>
              <a:gd name="connsiteX1" fmla="*/ 293628 w 1200408"/>
              <a:gd name="connsiteY1" fmla="*/ 10 h 1836487"/>
              <a:gd name="connsiteX2" fmla="*/ 1200408 w 1200408"/>
              <a:gd name="connsiteY2" fmla="*/ 1402090 h 1836487"/>
              <a:gd name="connsiteX3" fmla="*/ 461268 w 1200408"/>
              <a:gd name="connsiteY3" fmla="*/ 1836430 h 1836487"/>
              <a:gd name="connsiteX4" fmla="*/ 4068 w 1200408"/>
              <a:gd name="connsiteY4" fmla="*/ 1379230 h 1836487"/>
              <a:gd name="connsiteX0" fmla="*/ 46881 w 1326238"/>
              <a:gd name="connsiteY0" fmla="*/ 1379230 h 2217449"/>
              <a:gd name="connsiteX1" fmla="*/ 336441 w 1326238"/>
              <a:gd name="connsiteY1" fmla="*/ 10 h 2217449"/>
              <a:gd name="connsiteX2" fmla="*/ 1243221 w 1326238"/>
              <a:gd name="connsiteY2" fmla="*/ 1402090 h 2217449"/>
              <a:gd name="connsiteX3" fmla="*/ 1235601 w 1326238"/>
              <a:gd name="connsiteY3" fmla="*/ 2217430 h 2217449"/>
              <a:gd name="connsiteX4" fmla="*/ 46881 w 1326238"/>
              <a:gd name="connsiteY4" fmla="*/ 1379230 h 2217449"/>
              <a:gd name="connsiteX0" fmla="*/ 17330 w 2098745"/>
              <a:gd name="connsiteY0" fmla="*/ 596350 h 2268086"/>
              <a:gd name="connsiteX1" fmla="*/ 1053650 w 2098745"/>
              <a:gd name="connsiteY1" fmla="*/ 32470 h 2268086"/>
              <a:gd name="connsiteX2" fmla="*/ 1960430 w 2098745"/>
              <a:gd name="connsiteY2" fmla="*/ 1434550 h 2268086"/>
              <a:gd name="connsiteX3" fmla="*/ 1952810 w 2098745"/>
              <a:gd name="connsiteY3" fmla="*/ 2249890 h 2268086"/>
              <a:gd name="connsiteX4" fmla="*/ 17330 w 2098745"/>
              <a:gd name="connsiteY4" fmla="*/ 596350 h 2268086"/>
              <a:gd name="connsiteX0" fmla="*/ 8451 w 2043835"/>
              <a:gd name="connsiteY0" fmla="*/ 592411 h 2258649"/>
              <a:gd name="connsiteX1" fmla="*/ 1044771 w 2043835"/>
              <a:gd name="connsiteY1" fmla="*/ 28531 h 2258649"/>
              <a:gd name="connsiteX2" fmla="*/ 1951551 w 2043835"/>
              <a:gd name="connsiteY2" fmla="*/ 1430611 h 2258649"/>
              <a:gd name="connsiteX3" fmla="*/ 1943931 w 2043835"/>
              <a:gd name="connsiteY3" fmla="*/ 2245951 h 2258649"/>
              <a:gd name="connsiteX4" fmla="*/ 630052 w 2043835"/>
              <a:gd name="connsiteY4" fmla="*/ 1831608 h 2258649"/>
              <a:gd name="connsiteX5" fmla="*/ 8451 w 2043835"/>
              <a:gd name="connsiteY5" fmla="*/ 592411 h 2258649"/>
              <a:gd name="connsiteX0" fmla="*/ 12130 w 2047514"/>
              <a:gd name="connsiteY0" fmla="*/ 592411 h 2258649"/>
              <a:gd name="connsiteX1" fmla="*/ 1147510 w 2047514"/>
              <a:gd name="connsiteY1" fmla="*/ 28531 h 2258649"/>
              <a:gd name="connsiteX2" fmla="*/ 1955230 w 2047514"/>
              <a:gd name="connsiteY2" fmla="*/ 1430611 h 2258649"/>
              <a:gd name="connsiteX3" fmla="*/ 1947610 w 2047514"/>
              <a:gd name="connsiteY3" fmla="*/ 2245951 h 2258649"/>
              <a:gd name="connsiteX4" fmla="*/ 633731 w 2047514"/>
              <a:gd name="connsiteY4" fmla="*/ 1831608 h 2258649"/>
              <a:gd name="connsiteX5" fmla="*/ 12130 w 2047514"/>
              <a:gd name="connsiteY5" fmla="*/ 592411 h 2258649"/>
              <a:gd name="connsiteX0" fmla="*/ 665 w 2036049"/>
              <a:gd name="connsiteY0" fmla="*/ 598318 h 2264556"/>
              <a:gd name="connsiteX1" fmla="*/ 515586 w 2036049"/>
              <a:gd name="connsiteY1" fmla="*/ 443055 h 2264556"/>
              <a:gd name="connsiteX2" fmla="*/ 1136045 w 2036049"/>
              <a:gd name="connsiteY2" fmla="*/ 34438 h 2264556"/>
              <a:gd name="connsiteX3" fmla="*/ 1943765 w 2036049"/>
              <a:gd name="connsiteY3" fmla="*/ 1436518 h 2264556"/>
              <a:gd name="connsiteX4" fmla="*/ 1936145 w 2036049"/>
              <a:gd name="connsiteY4" fmla="*/ 2251858 h 2264556"/>
              <a:gd name="connsiteX5" fmla="*/ 622266 w 2036049"/>
              <a:gd name="connsiteY5" fmla="*/ 1837515 h 2264556"/>
              <a:gd name="connsiteX6" fmla="*/ 665 w 2036049"/>
              <a:gd name="connsiteY6" fmla="*/ 598318 h 2264556"/>
              <a:gd name="connsiteX0" fmla="*/ 109 w 2035493"/>
              <a:gd name="connsiteY0" fmla="*/ 590147 h 2256385"/>
              <a:gd name="connsiteX1" fmla="*/ 575990 w 2035493"/>
              <a:gd name="connsiteY1" fmla="*/ 518704 h 2256385"/>
              <a:gd name="connsiteX2" fmla="*/ 1135489 w 2035493"/>
              <a:gd name="connsiteY2" fmla="*/ 26267 h 2256385"/>
              <a:gd name="connsiteX3" fmla="*/ 1943209 w 2035493"/>
              <a:gd name="connsiteY3" fmla="*/ 1428347 h 2256385"/>
              <a:gd name="connsiteX4" fmla="*/ 1935589 w 2035493"/>
              <a:gd name="connsiteY4" fmla="*/ 2243687 h 2256385"/>
              <a:gd name="connsiteX5" fmla="*/ 621710 w 2035493"/>
              <a:gd name="connsiteY5" fmla="*/ 1829344 h 2256385"/>
              <a:gd name="connsiteX6" fmla="*/ 109 w 2035493"/>
              <a:gd name="connsiteY6" fmla="*/ 590147 h 2256385"/>
              <a:gd name="connsiteX0" fmla="*/ 12 w 2035396"/>
              <a:gd name="connsiteY0" fmla="*/ 585331 h 2251569"/>
              <a:gd name="connsiteX1" fmla="*/ 606373 w 2035396"/>
              <a:gd name="connsiteY1" fmla="*/ 574848 h 2251569"/>
              <a:gd name="connsiteX2" fmla="*/ 1135392 w 2035396"/>
              <a:gd name="connsiteY2" fmla="*/ 21451 h 2251569"/>
              <a:gd name="connsiteX3" fmla="*/ 1943112 w 2035396"/>
              <a:gd name="connsiteY3" fmla="*/ 1423531 h 2251569"/>
              <a:gd name="connsiteX4" fmla="*/ 1935492 w 2035396"/>
              <a:gd name="connsiteY4" fmla="*/ 2238871 h 2251569"/>
              <a:gd name="connsiteX5" fmla="*/ 621613 w 2035396"/>
              <a:gd name="connsiteY5" fmla="*/ 1824528 h 2251569"/>
              <a:gd name="connsiteX6" fmla="*/ 12 w 2035396"/>
              <a:gd name="connsiteY6" fmla="*/ 585331 h 2251569"/>
              <a:gd name="connsiteX0" fmla="*/ 3 w 2035387"/>
              <a:gd name="connsiteY0" fmla="*/ 579504 h 2245742"/>
              <a:gd name="connsiteX1" fmla="*/ 613984 w 2035387"/>
              <a:gd name="connsiteY1" fmla="*/ 660461 h 2245742"/>
              <a:gd name="connsiteX2" fmla="*/ 1135383 w 2035387"/>
              <a:gd name="connsiteY2" fmla="*/ 15624 h 2245742"/>
              <a:gd name="connsiteX3" fmla="*/ 1943103 w 2035387"/>
              <a:gd name="connsiteY3" fmla="*/ 1417704 h 2245742"/>
              <a:gd name="connsiteX4" fmla="*/ 1935483 w 2035387"/>
              <a:gd name="connsiteY4" fmla="*/ 2233044 h 2245742"/>
              <a:gd name="connsiteX5" fmla="*/ 621604 w 2035387"/>
              <a:gd name="connsiteY5" fmla="*/ 1818701 h 2245742"/>
              <a:gd name="connsiteX6" fmla="*/ 3 w 2035387"/>
              <a:gd name="connsiteY6" fmla="*/ 579504 h 2245742"/>
              <a:gd name="connsiteX0" fmla="*/ 97 w 2035481"/>
              <a:gd name="connsiteY0" fmla="*/ 574684 h 2240922"/>
              <a:gd name="connsiteX1" fmla="*/ 659798 w 2035481"/>
              <a:gd name="connsiteY1" fmla="*/ 754701 h 2240922"/>
              <a:gd name="connsiteX2" fmla="*/ 1135477 w 2035481"/>
              <a:gd name="connsiteY2" fmla="*/ 10804 h 2240922"/>
              <a:gd name="connsiteX3" fmla="*/ 1943197 w 2035481"/>
              <a:gd name="connsiteY3" fmla="*/ 1412884 h 2240922"/>
              <a:gd name="connsiteX4" fmla="*/ 1935577 w 2035481"/>
              <a:gd name="connsiteY4" fmla="*/ 2228224 h 2240922"/>
              <a:gd name="connsiteX5" fmla="*/ 621698 w 2035481"/>
              <a:gd name="connsiteY5" fmla="*/ 1813881 h 2240922"/>
              <a:gd name="connsiteX6" fmla="*/ 97 w 2035481"/>
              <a:gd name="connsiteY6" fmla="*/ 574684 h 2240922"/>
              <a:gd name="connsiteX0" fmla="*/ 532 w 2035916"/>
              <a:gd name="connsiteY0" fmla="*/ 570154 h 2236392"/>
              <a:gd name="connsiteX1" fmla="*/ 713573 w 2035916"/>
              <a:gd name="connsiteY1" fmla="*/ 879711 h 2236392"/>
              <a:gd name="connsiteX2" fmla="*/ 1135912 w 2035916"/>
              <a:gd name="connsiteY2" fmla="*/ 6274 h 2236392"/>
              <a:gd name="connsiteX3" fmla="*/ 1943632 w 2035916"/>
              <a:gd name="connsiteY3" fmla="*/ 1408354 h 2236392"/>
              <a:gd name="connsiteX4" fmla="*/ 1936012 w 2035916"/>
              <a:gd name="connsiteY4" fmla="*/ 2223694 h 2236392"/>
              <a:gd name="connsiteX5" fmla="*/ 622133 w 2035916"/>
              <a:gd name="connsiteY5" fmla="*/ 1809351 h 2236392"/>
              <a:gd name="connsiteX6" fmla="*/ 532 w 2035916"/>
              <a:gd name="connsiteY6" fmla="*/ 570154 h 2236392"/>
              <a:gd name="connsiteX0" fmla="*/ 320 w 2035704"/>
              <a:gd name="connsiteY0" fmla="*/ 590810 h 2257048"/>
              <a:gd name="connsiteX1" fmla="*/ 545721 w 2035704"/>
              <a:gd name="connsiteY1" fmla="*/ 511747 h 2257048"/>
              <a:gd name="connsiteX2" fmla="*/ 1135700 w 2035704"/>
              <a:gd name="connsiteY2" fmla="*/ 26930 h 2257048"/>
              <a:gd name="connsiteX3" fmla="*/ 1943420 w 2035704"/>
              <a:gd name="connsiteY3" fmla="*/ 1429010 h 2257048"/>
              <a:gd name="connsiteX4" fmla="*/ 1935800 w 2035704"/>
              <a:gd name="connsiteY4" fmla="*/ 2244350 h 2257048"/>
              <a:gd name="connsiteX5" fmla="*/ 621921 w 2035704"/>
              <a:gd name="connsiteY5" fmla="*/ 1830007 h 2257048"/>
              <a:gd name="connsiteX6" fmla="*/ 320 w 2035704"/>
              <a:gd name="connsiteY6" fmla="*/ 590810 h 2257048"/>
              <a:gd name="connsiteX0" fmla="*/ 320 w 2035704"/>
              <a:gd name="connsiteY0" fmla="*/ 583507 h 2249745"/>
              <a:gd name="connsiteX1" fmla="*/ 545721 w 2035704"/>
              <a:gd name="connsiteY1" fmla="*/ 504444 h 2249745"/>
              <a:gd name="connsiteX2" fmla="*/ 1204280 w 2035704"/>
              <a:gd name="connsiteY2" fmla="*/ 27247 h 2249745"/>
              <a:gd name="connsiteX3" fmla="*/ 1943420 w 2035704"/>
              <a:gd name="connsiteY3" fmla="*/ 1421707 h 2249745"/>
              <a:gd name="connsiteX4" fmla="*/ 1935800 w 2035704"/>
              <a:gd name="connsiteY4" fmla="*/ 2237047 h 2249745"/>
              <a:gd name="connsiteX5" fmla="*/ 621921 w 2035704"/>
              <a:gd name="connsiteY5" fmla="*/ 1822704 h 2249745"/>
              <a:gd name="connsiteX6" fmla="*/ 320 w 2035704"/>
              <a:gd name="connsiteY6" fmla="*/ 583507 h 224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5704" h="2249745">
                <a:moveTo>
                  <a:pt x="320" y="583507"/>
                </a:moveTo>
                <a:cubicBezTo>
                  <a:pt x="-12380" y="363797"/>
                  <a:pt x="356491" y="598424"/>
                  <a:pt x="545721" y="504444"/>
                </a:cubicBezTo>
                <a:cubicBezTo>
                  <a:pt x="734951" y="410464"/>
                  <a:pt x="971330" y="-125630"/>
                  <a:pt x="1204280" y="27247"/>
                </a:cubicBezTo>
                <a:cubicBezTo>
                  <a:pt x="1437230" y="180124"/>
                  <a:pt x="1943420" y="1169202"/>
                  <a:pt x="1943420" y="1421707"/>
                </a:cubicBezTo>
                <a:cubicBezTo>
                  <a:pt x="1943420" y="1674212"/>
                  <a:pt x="2156050" y="2170214"/>
                  <a:pt x="1935800" y="2237047"/>
                </a:cubicBezTo>
                <a:cubicBezTo>
                  <a:pt x="1715550" y="2303880"/>
                  <a:pt x="944501" y="2098294"/>
                  <a:pt x="621921" y="1822704"/>
                </a:cubicBezTo>
                <a:cubicBezTo>
                  <a:pt x="299341" y="1547114"/>
                  <a:pt x="13020" y="803217"/>
                  <a:pt x="320" y="583507"/>
                </a:cubicBezTo>
                <a:close/>
              </a:path>
            </a:pathLst>
          </a:custGeom>
          <a:solidFill>
            <a:schemeClr val="bg1"/>
          </a:solidFill>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3">
            <a:extLst>
              <a:ext uri="{FF2B5EF4-FFF2-40B4-BE49-F238E27FC236}">
                <a16:creationId xmlns:a16="http://schemas.microsoft.com/office/drawing/2014/main" id="{BF70654A-7BAC-2E00-C065-6286D019E85D}"/>
              </a:ext>
            </a:extLst>
          </p:cNvPr>
          <p:cNvSpPr/>
          <p:nvPr/>
        </p:nvSpPr>
        <p:spPr>
          <a:xfrm>
            <a:off x="5572396" y="3690715"/>
            <a:ext cx="1407953" cy="2148005"/>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846839 w 1761239"/>
              <a:gd name="connsiteY0" fmla="*/ 2200275 h 2657475"/>
              <a:gd name="connsiteX1" fmla="*/ 46739 w 1761239"/>
              <a:gd name="connsiteY1" fmla="*/ 0 h 2657475"/>
              <a:gd name="connsiteX2" fmla="*/ 1761239 w 1761239"/>
              <a:gd name="connsiteY2" fmla="*/ 2200275 h 2657475"/>
              <a:gd name="connsiteX3" fmla="*/ 1304039 w 1761239"/>
              <a:gd name="connsiteY3" fmla="*/ 2657475 h 2657475"/>
              <a:gd name="connsiteX4" fmla="*/ 846839 w 1761239"/>
              <a:gd name="connsiteY4" fmla="*/ 2200275 h 2657475"/>
              <a:gd name="connsiteX0" fmla="*/ 800337 w 1723272"/>
              <a:gd name="connsiteY0" fmla="*/ 2229116 h 2686316"/>
              <a:gd name="connsiteX1" fmla="*/ 237 w 1723272"/>
              <a:gd name="connsiteY1" fmla="*/ 28841 h 2686316"/>
              <a:gd name="connsiteX2" fmla="*/ 727776 w 1723272"/>
              <a:gd name="connsiteY2" fmla="*/ 1053259 h 2686316"/>
              <a:gd name="connsiteX3" fmla="*/ 1714737 w 1723272"/>
              <a:gd name="connsiteY3" fmla="*/ 2229116 h 2686316"/>
              <a:gd name="connsiteX4" fmla="*/ 1257537 w 1723272"/>
              <a:gd name="connsiteY4" fmla="*/ 2686316 h 2686316"/>
              <a:gd name="connsiteX5" fmla="*/ 800337 w 1723272"/>
              <a:gd name="connsiteY5" fmla="*/ 2229116 h 2686316"/>
              <a:gd name="connsiteX0" fmla="*/ 822141 w 1745076"/>
              <a:gd name="connsiteY0" fmla="*/ 2205255 h 2662455"/>
              <a:gd name="connsiteX1" fmla="*/ 22041 w 1745076"/>
              <a:gd name="connsiteY1" fmla="*/ 4980 h 2662455"/>
              <a:gd name="connsiteX2" fmla="*/ 749580 w 1745076"/>
              <a:gd name="connsiteY2" fmla="*/ 1029398 h 2662455"/>
              <a:gd name="connsiteX3" fmla="*/ 1736541 w 1745076"/>
              <a:gd name="connsiteY3" fmla="*/ 2205255 h 2662455"/>
              <a:gd name="connsiteX4" fmla="*/ 1279341 w 1745076"/>
              <a:gd name="connsiteY4" fmla="*/ 2662455 h 2662455"/>
              <a:gd name="connsiteX5" fmla="*/ 822141 w 1745076"/>
              <a:gd name="connsiteY5" fmla="*/ 2205255 h 2662455"/>
              <a:gd name="connsiteX0" fmla="*/ 840795 w 1763730"/>
              <a:gd name="connsiteY0" fmla="*/ 2195791 h 2652991"/>
              <a:gd name="connsiteX1" fmla="*/ 21645 w 1763730"/>
              <a:gd name="connsiteY1" fmla="*/ 5041 h 2652991"/>
              <a:gd name="connsiteX2" fmla="*/ 768234 w 1763730"/>
              <a:gd name="connsiteY2" fmla="*/ 1019934 h 2652991"/>
              <a:gd name="connsiteX3" fmla="*/ 1755195 w 1763730"/>
              <a:gd name="connsiteY3" fmla="*/ 2195791 h 2652991"/>
              <a:gd name="connsiteX4" fmla="*/ 1297995 w 1763730"/>
              <a:gd name="connsiteY4" fmla="*/ 2652991 h 2652991"/>
              <a:gd name="connsiteX5" fmla="*/ 840795 w 1763730"/>
              <a:gd name="connsiteY5" fmla="*/ 2195791 h 2652991"/>
              <a:gd name="connsiteX0" fmla="*/ 638711 w 1741131"/>
              <a:gd name="connsiteY0" fmla="*/ 1923198 h 2672730"/>
              <a:gd name="connsiteX1" fmla="*/ 536 w 1741131"/>
              <a:gd name="connsiteY1" fmla="*/ 18198 h 2672730"/>
              <a:gd name="connsiteX2" fmla="*/ 747125 w 1741131"/>
              <a:gd name="connsiteY2" fmla="*/ 1033091 h 2672730"/>
              <a:gd name="connsiteX3" fmla="*/ 1734086 w 1741131"/>
              <a:gd name="connsiteY3" fmla="*/ 2208948 h 2672730"/>
              <a:gd name="connsiteX4" fmla="*/ 1276886 w 1741131"/>
              <a:gd name="connsiteY4" fmla="*/ 2666148 h 2672730"/>
              <a:gd name="connsiteX5" fmla="*/ 638711 w 1741131"/>
              <a:gd name="connsiteY5" fmla="*/ 1923198 h 2672730"/>
              <a:gd name="connsiteX0" fmla="*/ 638620 w 1741040"/>
              <a:gd name="connsiteY0" fmla="*/ 1923198 h 2672730"/>
              <a:gd name="connsiteX1" fmla="*/ 445 w 1741040"/>
              <a:gd name="connsiteY1" fmla="*/ 18198 h 2672730"/>
              <a:gd name="connsiteX2" fmla="*/ 747034 w 1741040"/>
              <a:gd name="connsiteY2" fmla="*/ 1033091 h 2672730"/>
              <a:gd name="connsiteX3" fmla="*/ 1733995 w 1741040"/>
              <a:gd name="connsiteY3" fmla="*/ 2208948 h 2672730"/>
              <a:gd name="connsiteX4" fmla="*/ 1276795 w 1741040"/>
              <a:gd name="connsiteY4" fmla="*/ 2666148 h 2672730"/>
              <a:gd name="connsiteX5" fmla="*/ 638620 w 1741040"/>
              <a:gd name="connsiteY5" fmla="*/ 1923198 h 2672730"/>
              <a:gd name="connsiteX0" fmla="*/ 649762 w 1752182"/>
              <a:gd name="connsiteY0" fmla="*/ 1912723 h 2662255"/>
              <a:gd name="connsiteX1" fmla="*/ 11587 w 1752182"/>
              <a:gd name="connsiteY1" fmla="*/ 7723 h 2662255"/>
              <a:gd name="connsiteX2" fmla="*/ 758176 w 1752182"/>
              <a:gd name="connsiteY2" fmla="*/ 1022616 h 2662255"/>
              <a:gd name="connsiteX3" fmla="*/ 1745137 w 1752182"/>
              <a:gd name="connsiteY3" fmla="*/ 2198473 h 2662255"/>
              <a:gd name="connsiteX4" fmla="*/ 1287937 w 1752182"/>
              <a:gd name="connsiteY4" fmla="*/ 2655673 h 2662255"/>
              <a:gd name="connsiteX5" fmla="*/ 649762 w 1752182"/>
              <a:gd name="connsiteY5" fmla="*/ 1912723 h 2662255"/>
              <a:gd name="connsiteX0" fmla="*/ 660870 w 1763290"/>
              <a:gd name="connsiteY0" fmla="*/ 1912723 h 2662255"/>
              <a:gd name="connsiteX1" fmla="*/ 13170 w 1763290"/>
              <a:gd name="connsiteY1" fmla="*/ 7723 h 2662255"/>
              <a:gd name="connsiteX2" fmla="*/ 769284 w 1763290"/>
              <a:gd name="connsiteY2" fmla="*/ 1022616 h 2662255"/>
              <a:gd name="connsiteX3" fmla="*/ 1756245 w 1763290"/>
              <a:gd name="connsiteY3" fmla="*/ 2198473 h 2662255"/>
              <a:gd name="connsiteX4" fmla="*/ 1299045 w 1763290"/>
              <a:gd name="connsiteY4" fmla="*/ 2655673 h 2662255"/>
              <a:gd name="connsiteX5" fmla="*/ 660870 w 1763290"/>
              <a:gd name="connsiteY5" fmla="*/ 1912723 h 2662255"/>
              <a:gd name="connsiteX0" fmla="*/ 660870 w 2008469"/>
              <a:gd name="connsiteY0" fmla="*/ 1912723 h 2673511"/>
              <a:gd name="connsiteX1" fmla="*/ 13170 w 2008469"/>
              <a:gd name="connsiteY1" fmla="*/ 7723 h 2673511"/>
              <a:gd name="connsiteX2" fmla="*/ 769284 w 2008469"/>
              <a:gd name="connsiteY2" fmla="*/ 1022616 h 2673511"/>
              <a:gd name="connsiteX3" fmla="*/ 2003895 w 2008469"/>
              <a:gd name="connsiteY3" fmla="*/ 2312773 h 2673511"/>
              <a:gd name="connsiteX4" fmla="*/ 1299045 w 2008469"/>
              <a:gd name="connsiteY4" fmla="*/ 2655673 h 2673511"/>
              <a:gd name="connsiteX5" fmla="*/ 660870 w 2008469"/>
              <a:gd name="connsiteY5" fmla="*/ 1912723 h 2673511"/>
              <a:gd name="connsiteX0" fmla="*/ 661308 w 2010121"/>
              <a:gd name="connsiteY0" fmla="*/ 1912723 h 2763056"/>
              <a:gd name="connsiteX1" fmla="*/ 13608 w 2010121"/>
              <a:gd name="connsiteY1" fmla="*/ 7723 h 2763056"/>
              <a:gd name="connsiteX2" fmla="*/ 769722 w 2010121"/>
              <a:gd name="connsiteY2" fmla="*/ 1022616 h 2763056"/>
              <a:gd name="connsiteX3" fmla="*/ 2004333 w 2010121"/>
              <a:gd name="connsiteY3" fmla="*/ 2312773 h 2763056"/>
              <a:gd name="connsiteX4" fmla="*/ 1423308 w 2010121"/>
              <a:gd name="connsiteY4" fmla="*/ 2750923 h 2763056"/>
              <a:gd name="connsiteX5" fmla="*/ 661308 w 2010121"/>
              <a:gd name="connsiteY5" fmla="*/ 1912723 h 2763056"/>
              <a:gd name="connsiteX0" fmla="*/ 680006 w 2028819"/>
              <a:gd name="connsiteY0" fmla="*/ 2026072 h 2876405"/>
              <a:gd name="connsiteX1" fmla="*/ 13256 w 2028819"/>
              <a:gd name="connsiteY1" fmla="*/ 6772 h 2876405"/>
              <a:gd name="connsiteX2" fmla="*/ 788420 w 2028819"/>
              <a:gd name="connsiteY2" fmla="*/ 1135965 h 2876405"/>
              <a:gd name="connsiteX3" fmla="*/ 2023031 w 2028819"/>
              <a:gd name="connsiteY3" fmla="*/ 2426122 h 2876405"/>
              <a:gd name="connsiteX4" fmla="*/ 1442006 w 2028819"/>
              <a:gd name="connsiteY4" fmla="*/ 2864272 h 2876405"/>
              <a:gd name="connsiteX5" fmla="*/ 680006 w 2028819"/>
              <a:gd name="connsiteY5" fmla="*/ 2026072 h 2876405"/>
              <a:gd name="connsiteX0" fmla="*/ 708086 w 2056899"/>
              <a:gd name="connsiteY0" fmla="*/ 2029224 h 2879557"/>
              <a:gd name="connsiteX1" fmla="*/ 12761 w 2056899"/>
              <a:gd name="connsiteY1" fmla="*/ 6749 h 2879557"/>
              <a:gd name="connsiteX2" fmla="*/ 816500 w 2056899"/>
              <a:gd name="connsiteY2" fmla="*/ 1139117 h 2879557"/>
              <a:gd name="connsiteX3" fmla="*/ 2051111 w 2056899"/>
              <a:gd name="connsiteY3" fmla="*/ 2429274 h 2879557"/>
              <a:gd name="connsiteX4" fmla="*/ 1470086 w 2056899"/>
              <a:gd name="connsiteY4" fmla="*/ 2867424 h 2879557"/>
              <a:gd name="connsiteX5" fmla="*/ 708086 w 2056899"/>
              <a:gd name="connsiteY5" fmla="*/ 2029224 h 2879557"/>
              <a:gd name="connsiteX0" fmla="*/ 696084 w 2044897"/>
              <a:gd name="connsiteY0" fmla="*/ 2039218 h 2889551"/>
              <a:gd name="connsiteX1" fmla="*/ 759 w 2044897"/>
              <a:gd name="connsiteY1" fmla="*/ 16743 h 2889551"/>
              <a:gd name="connsiteX2" fmla="*/ 829898 w 2044897"/>
              <a:gd name="connsiteY2" fmla="*/ 1136411 h 2889551"/>
              <a:gd name="connsiteX3" fmla="*/ 2039109 w 2044897"/>
              <a:gd name="connsiteY3" fmla="*/ 2439268 h 2889551"/>
              <a:gd name="connsiteX4" fmla="*/ 1458084 w 2044897"/>
              <a:gd name="connsiteY4" fmla="*/ 2877418 h 2889551"/>
              <a:gd name="connsiteX5" fmla="*/ 696084 w 2044897"/>
              <a:gd name="connsiteY5" fmla="*/ 2039218 h 2889551"/>
              <a:gd name="connsiteX0" fmla="*/ 696084 w 1866678"/>
              <a:gd name="connsiteY0" fmla="*/ 2039218 h 2883625"/>
              <a:gd name="connsiteX1" fmla="*/ 759 w 1866678"/>
              <a:gd name="connsiteY1" fmla="*/ 16743 h 2883625"/>
              <a:gd name="connsiteX2" fmla="*/ 829898 w 1866678"/>
              <a:gd name="connsiteY2" fmla="*/ 1136411 h 2883625"/>
              <a:gd name="connsiteX3" fmla="*/ 1858134 w 1866678"/>
              <a:gd name="connsiteY3" fmla="*/ 2353543 h 2883625"/>
              <a:gd name="connsiteX4" fmla="*/ 1458084 w 1866678"/>
              <a:gd name="connsiteY4" fmla="*/ 2877418 h 2883625"/>
              <a:gd name="connsiteX5" fmla="*/ 696084 w 1866678"/>
              <a:gd name="connsiteY5" fmla="*/ 2039218 h 2883625"/>
              <a:gd name="connsiteX0" fmla="*/ 696073 w 1865560"/>
              <a:gd name="connsiteY0" fmla="*/ 2039218 h 2763259"/>
              <a:gd name="connsiteX1" fmla="*/ 748 w 1865560"/>
              <a:gd name="connsiteY1" fmla="*/ 16743 h 2763259"/>
              <a:gd name="connsiteX2" fmla="*/ 829887 w 1865560"/>
              <a:gd name="connsiteY2" fmla="*/ 1136411 h 2763259"/>
              <a:gd name="connsiteX3" fmla="*/ 1858123 w 1865560"/>
              <a:gd name="connsiteY3" fmla="*/ 2353543 h 2763259"/>
              <a:gd name="connsiteX4" fmla="*/ 1410448 w 1865560"/>
              <a:gd name="connsiteY4" fmla="*/ 2753593 h 2763259"/>
              <a:gd name="connsiteX5" fmla="*/ 696073 w 1865560"/>
              <a:gd name="connsiteY5" fmla="*/ 2039218 h 2763259"/>
              <a:gd name="connsiteX0" fmla="*/ 696048 w 1863875"/>
              <a:gd name="connsiteY0" fmla="*/ 2039218 h 2682999"/>
              <a:gd name="connsiteX1" fmla="*/ 723 w 1863875"/>
              <a:gd name="connsiteY1" fmla="*/ 16743 h 2682999"/>
              <a:gd name="connsiteX2" fmla="*/ 829862 w 1863875"/>
              <a:gd name="connsiteY2" fmla="*/ 1136411 h 2682999"/>
              <a:gd name="connsiteX3" fmla="*/ 1858098 w 1863875"/>
              <a:gd name="connsiteY3" fmla="*/ 2353543 h 2682999"/>
              <a:gd name="connsiteX4" fmla="*/ 1305648 w 1863875"/>
              <a:gd name="connsiteY4" fmla="*/ 2667868 h 2682999"/>
              <a:gd name="connsiteX5" fmla="*/ 696048 w 1863875"/>
              <a:gd name="connsiteY5" fmla="*/ 2039218 h 2682999"/>
              <a:gd name="connsiteX0" fmla="*/ 696048 w 1751057"/>
              <a:gd name="connsiteY0" fmla="*/ 2039218 h 2671452"/>
              <a:gd name="connsiteX1" fmla="*/ 723 w 1751057"/>
              <a:gd name="connsiteY1" fmla="*/ 16743 h 2671452"/>
              <a:gd name="connsiteX2" fmla="*/ 829862 w 1751057"/>
              <a:gd name="connsiteY2" fmla="*/ 1136411 h 2671452"/>
              <a:gd name="connsiteX3" fmla="*/ 1743798 w 1751057"/>
              <a:gd name="connsiteY3" fmla="*/ 2229718 h 2671452"/>
              <a:gd name="connsiteX4" fmla="*/ 1305648 w 1751057"/>
              <a:gd name="connsiteY4" fmla="*/ 2667868 h 2671452"/>
              <a:gd name="connsiteX5" fmla="*/ 696048 w 1751057"/>
              <a:gd name="connsiteY5" fmla="*/ 2039218 h 26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057" h="2671452">
                <a:moveTo>
                  <a:pt x="696048" y="2039218"/>
                </a:moveTo>
                <a:cubicBezTo>
                  <a:pt x="478561" y="1597364"/>
                  <a:pt x="-21579" y="167211"/>
                  <a:pt x="723" y="16743"/>
                </a:cubicBezTo>
                <a:cubicBezTo>
                  <a:pt x="23025" y="-133725"/>
                  <a:pt x="544112" y="769699"/>
                  <a:pt x="829862" y="1136411"/>
                </a:cubicBezTo>
                <a:cubicBezTo>
                  <a:pt x="1115612" y="1503123"/>
                  <a:pt x="1684080" y="1941667"/>
                  <a:pt x="1743798" y="2229718"/>
                </a:cubicBezTo>
                <a:cubicBezTo>
                  <a:pt x="1803516" y="2517769"/>
                  <a:pt x="1480273" y="2699618"/>
                  <a:pt x="1305648" y="2667868"/>
                </a:cubicBezTo>
                <a:cubicBezTo>
                  <a:pt x="1131023" y="2636118"/>
                  <a:pt x="913536" y="2481072"/>
                  <a:pt x="696048" y="2039218"/>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55EB9D3-662D-902D-5653-CD32A6F75883}"/>
              </a:ext>
            </a:extLst>
          </p:cNvPr>
          <p:cNvSpPr txBox="1"/>
          <p:nvPr/>
        </p:nvSpPr>
        <p:spPr>
          <a:xfrm>
            <a:off x="7257873" y="2310283"/>
            <a:ext cx="4144533" cy="769441"/>
          </a:xfrm>
          <a:prstGeom prst="rect">
            <a:avLst/>
          </a:prstGeom>
          <a:noFill/>
        </p:spPr>
        <p:txBody>
          <a:bodyPr wrap="none" rtlCol="0">
            <a:spAutoFit/>
          </a:bodyPr>
          <a:lstStyle/>
          <a:p>
            <a:r>
              <a:rPr lang="en-US" sz="4400" dirty="0">
                <a:solidFill>
                  <a:schemeClr val="bg1"/>
                </a:solidFill>
                <a:latin typeface="Modern Sans" pitchFamily="50" charset="0"/>
              </a:rPr>
              <a:t>Atrial Arrhythmia</a:t>
            </a:r>
          </a:p>
        </p:txBody>
      </p:sp>
      <p:grpSp>
        <p:nvGrpSpPr>
          <p:cNvPr id="23" name="Group 22">
            <a:extLst>
              <a:ext uri="{FF2B5EF4-FFF2-40B4-BE49-F238E27FC236}">
                <a16:creationId xmlns:a16="http://schemas.microsoft.com/office/drawing/2014/main" id="{8B4600AA-CA56-FFEA-B123-E3FF90BD2600}"/>
              </a:ext>
            </a:extLst>
          </p:cNvPr>
          <p:cNvGrpSpPr/>
          <p:nvPr/>
        </p:nvGrpSpPr>
        <p:grpSpPr>
          <a:xfrm>
            <a:off x="6673400" y="2171342"/>
            <a:ext cx="4237227" cy="370988"/>
            <a:chOff x="3873311" y="1868973"/>
            <a:chExt cx="4237227" cy="370988"/>
          </a:xfrm>
        </p:grpSpPr>
        <p:cxnSp>
          <p:nvCxnSpPr>
            <p:cNvPr id="24" name="Straight Connector 23">
              <a:extLst>
                <a:ext uri="{FF2B5EF4-FFF2-40B4-BE49-F238E27FC236}">
                  <a16:creationId xmlns:a16="http://schemas.microsoft.com/office/drawing/2014/main" id="{252A84DC-E33A-C6B5-1457-733BFEF549D4}"/>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90F3E2-B6B5-DE07-7148-62C1E76A1978}"/>
                </a:ext>
              </a:extLst>
            </p:cNvPr>
            <p:cNvCxnSpPr>
              <a:cxnSpLocks/>
            </p:cNvCxnSpPr>
            <p:nvPr/>
          </p:nvCxnSpPr>
          <p:spPr>
            <a:xfrm>
              <a:off x="4146997" y="1868973"/>
              <a:ext cx="3963541"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BFF3C01-1B6A-3497-E443-857F45C4A291}"/>
              </a:ext>
            </a:extLst>
          </p:cNvPr>
          <p:cNvSpPr txBox="1"/>
          <p:nvPr/>
        </p:nvSpPr>
        <p:spPr>
          <a:xfrm>
            <a:off x="85090" y="873116"/>
            <a:ext cx="3065198" cy="584775"/>
          </a:xfrm>
          <a:prstGeom prst="rect">
            <a:avLst/>
          </a:prstGeom>
          <a:noFill/>
        </p:spPr>
        <p:txBody>
          <a:bodyPr wrap="none" rtlCol="0">
            <a:spAutoFit/>
          </a:bodyPr>
          <a:lstStyle/>
          <a:p>
            <a:r>
              <a:rPr lang="en-US" sz="3200" dirty="0">
                <a:latin typeface="Modern Sans" pitchFamily="50" charset="0"/>
              </a:rPr>
              <a:t>Atrial Arrhythmia</a:t>
            </a:r>
          </a:p>
        </p:txBody>
      </p:sp>
      <p:sp>
        <p:nvSpPr>
          <p:cNvPr id="27" name="TextBox 26">
            <a:extLst>
              <a:ext uri="{FF2B5EF4-FFF2-40B4-BE49-F238E27FC236}">
                <a16:creationId xmlns:a16="http://schemas.microsoft.com/office/drawing/2014/main" id="{93E3F321-1969-324F-7FE2-DBE7328F0115}"/>
              </a:ext>
            </a:extLst>
          </p:cNvPr>
          <p:cNvSpPr txBox="1"/>
          <p:nvPr/>
        </p:nvSpPr>
        <p:spPr>
          <a:xfrm>
            <a:off x="85090" y="1554106"/>
            <a:ext cx="3581267" cy="1169551"/>
          </a:xfrm>
          <a:prstGeom prst="rect">
            <a:avLst/>
          </a:prstGeom>
          <a:noFill/>
        </p:spPr>
        <p:txBody>
          <a:bodyPr wrap="square" rtlCol="0">
            <a:spAutoFit/>
          </a:bodyPr>
          <a:lstStyle/>
          <a:p>
            <a:pPr algn="just"/>
            <a:r>
              <a:rPr lang="en-IN" sz="1400" dirty="0"/>
              <a:t>These are irregular heartbeats originating in the heart's upper chambers (atria) and can be caused by various factors. They range in severity and can lead to complications like stroke and heart failure.</a:t>
            </a:r>
            <a:endParaRPr lang="en-US" sz="1100" dirty="0">
              <a:latin typeface="Modern Sans" pitchFamily="50" charset="0"/>
            </a:endParaRPr>
          </a:p>
        </p:txBody>
      </p:sp>
      <p:sp>
        <p:nvSpPr>
          <p:cNvPr id="28" name="TextBox 27">
            <a:extLst>
              <a:ext uri="{FF2B5EF4-FFF2-40B4-BE49-F238E27FC236}">
                <a16:creationId xmlns:a16="http://schemas.microsoft.com/office/drawing/2014/main" id="{C5EB82AE-EA86-FD5C-C88E-3E719913EC8A}"/>
              </a:ext>
            </a:extLst>
          </p:cNvPr>
          <p:cNvSpPr txBox="1"/>
          <p:nvPr/>
        </p:nvSpPr>
        <p:spPr>
          <a:xfrm>
            <a:off x="7466969" y="3422628"/>
            <a:ext cx="3998787" cy="584775"/>
          </a:xfrm>
          <a:prstGeom prst="rect">
            <a:avLst/>
          </a:prstGeom>
          <a:noFill/>
        </p:spPr>
        <p:txBody>
          <a:bodyPr wrap="none" rtlCol="0">
            <a:spAutoFit/>
          </a:bodyPr>
          <a:lstStyle/>
          <a:p>
            <a:r>
              <a:rPr lang="en-US" sz="3200" dirty="0">
                <a:solidFill>
                  <a:schemeClr val="bg1"/>
                </a:solidFill>
                <a:latin typeface="Modern Sans" pitchFamily="50" charset="0"/>
              </a:rPr>
              <a:t>Ventricular Arrhythmia</a:t>
            </a:r>
          </a:p>
        </p:txBody>
      </p:sp>
      <p:grpSp>
        <p:nvGrpSpPr>
          <p:cNvPr id="29" name="Group 28">
            <a:extLst>
              <a:ext uri="{FF2B5EF4-FFF2-40B4-BE49-F238E27FC236}">
                <a16:creationId xmlns:a16="http://schemas.microsoft.com/office/drawing/2014/main" id="{50CEE2E7-EBA3-4088-05BA-0FC449764384}"/>
              </a:ext>
            </a:extLst>
          </p:cNvPr>
          <p:cNvGrpSpPr/>
          <p:nvPr/>
        </p:nvGrpSpPr>
        <p:grpSpPr>
          <a:xfrm>
            <a:off x="6973632" y="3460901"/>
            <a:ext cx="3912879" cy="370988"/>
            <a:chOff x="3873311" y="1868973"/>
            <a:chExt cx="3912879" cy="370988"/>
          </a:xfrm>
        </p:grpSpPr>
        <p:cxnSp>
          <p:nvCxnSpPr>
            <p:cNvPr id="30" name="Straight Connector 29">
              <a:extLst>
                <a:ext uri="{FF2B5EF4-FFF2-40B4-BE49-F238E27FC236}">
                  <a16:creationId xmlns:a16="http://schemas.microsoft.com/office/drawing/2014/main" id="{FC09DA1B-8B9B-EB10-702B-5D96A1535346}"/>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A86F7-D2BB-636E-2C71-CB8499BB2DFA}"/>
                </a:ext>
              </a:extLst>
            </p:cNvPr>
            <p:cNvCxnSpPr>
              <a:cxnSpLocks/>
            </p:cNvCxnSpPr>
            <p:nvPr/>
          </p:nvCxnSpPr>
          <p:spPr>
            <a:xfrm>
              <a:off x="4146997" y="1868973"/>
              <a:ext cx="363919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8693022-F133-3B94-4BE1-034D460D15D1}"/>
              </a:ext>
            </a:extLst>
          </p:cNvPr>
          <p:cNvSpPr txBox="1"/>
          <p:nvPr/>
        </p:nvSpPr>
        <p:spPr>
          <a:xfrm>
            <a:off x="85090" y="2714691"/>
            <a:ext cx="3998787" cy="584775"/>
          </a:xfrm>
          <a:prstGeom prst="rect">
            <a:avLst/>
          </a:prstGeom>
          <a:noFill/>
        </p:spPr>
        <p:txBody>
          <a:bodyPr wrap="none" rtlCol="0">
            <a:spAutoFit/>
          </a:bodyPr>
          <a:lstStyle/>
          <a:p>
            <a:r>
              <a:rPr lang="en-US" sz="3200" dirty="0">
                <a:latin typeface="Modern Sans" pitchFamily="50" charset="0"/>
              </a:rPr>
              <a:t>Ventricular Arrhythmia</a:t>
            </a:r>
          </a:p>
        </p:txBody>
      </p:sp>
      <p:sp>
        <p:nvSpPr>
          <p:cNvPr id="34" name="TextBox 33">
            <a:extLst>
              <a:ext uri="{FF2B5EF4-FFF2-40B4-BE49-F238E27FC236}">
                <a16:creationId xmlns:a16="http://schemas.microsoft.com/office/drawing/2014/main" id="{1EC210D3-4305-2CA4-9553-43DA25ED5079}"/>
              </a:ext>
            </a:extLst>
          </p:cNvPr>
          <p:cNvSpPr txBox="1"/>
          <p:nvPr/>
        </p:nvSpPr>
        <p:spPr>
          <a:xfrm>
            <a:off x="97447" y="3173259"/>
            <a:ext cx="3581267" cy="1600438"/>
          </a:xfrm>
          <a:prstGeom prst="rect">
            <a:avLst/>
          </a:prstGeom>
          <a:noFill/>
        </p:spPr>
        <p:txBody>
          <a:bodyPr wrap="square" rtlCol="0">
            <a:spAutoFit/>
          </a:bodyPr>
          <a:lstStyle/>
          <a:p>
            <a:pPr algn="just"/>
            <a:r>
              <a:rPr lang="en-US" sz="1400" dirty="0">
                <a:latin typeface="Modern Sans" pitchFamily="50" charset="0"/>
              </a:rPr>
              <a:t>Ventricular arrhythmias are abnormal heartbeats that originate in your lower heart chambers, called ventricles. These types of arrhythmias cause your heart to beat too fast, which prevents oxygen-rich blood from circulating to the brain and body and may result in cardiac arrest.</a:t>
            </a:r>
          </a:p>
        </p:txBody>
      </p:sp>
      <p:sp>
        <p:nvSpPr>
          <p:cNvPr id="35" name="TextBox 34">
            <a:extLst>
              <a:ext uri="{FF2B5EF4-FFF2-40B4-BE49-F238E27FC236}">
                <a16:creationId xmlns:a16="http://schemas.microsoft.com/office/drawing/2014/main" id="{3D4F23E6-9918-BDAE-3325-3995C6AC1374}"/>
              </a:ext>
            </a:extLst>
          </p:cNvPr>
          <p:cNvSpPr txBox="1"/>
          <p:nvPr/>
        </p:nvSpPr>
        <p:spPr>
          <a:xfrm>
            <a:off x="7804177" y="4973861"/>
            <a:ext cx="2988895" cy="584775"/>
          </a:xfrm>
          <a:prstGeom prst="rect">
            <a:avLst/>
          </a:prstGeom>
          <a:noFill/>
        </p:spPr>
        <p:txBody>
          <a:bodyPr wrap="none" rtlCol="0">
            <a:spAutoFit/>
          </a:bodyPr>
          <a:lstStyle/>
          <a:p>
            <a:r>
              <a:rPr lang="en-US" sz="3200" dirty="0">
                <a:solidFill>
                  <a:schemeClr val="bg1"/>
                </a:solidFill>
                <a:latin typeface="Modern Sans" pitchFamily="50" charset="0"/>
              </a:rPr>
              <a:t>Bradyarrhythmia</a:t>
            </a:r>
          </a:p>
        </p:txBody>
      </p:sp>
      <p:grpSp>
        <p:nvGrpSpPr>
          <p:cNvPr id="36" name="Group 35">
            <a:extLst>
              <a:ext uri="{FF2B5EF4-FFF2-40B4-BE49-F238E27FC236}">
                <a16:creationId xmlns:a16="http://schemas.microsoft.com/office/drawing/2014/main" id="{7913E1F2-F51B-AF16-D9F6-0FCA7F421A22}"/>
              </a:ext>
            </a:extLst>
          </p:cNvPr>
          <p:cNvGrpSpPr/>
          <p:nvPr/>
        </p:nvGrpSpPr>
        <p:grpSpPr>
          <a:xfrm>
            <a:off x="7042246" y="4977309"/>
            <a:ext cx="2428931" cy="370988"/>
            <a:chOff x="3873311" y="1868973"/>
            <a:chExt cx="2428931" cy="370988"/>
          </a:xfrm>
        </p:grpSpPr>
        <p:cxnSp>
          <p:nvCxnSpPr>
            <p:cNvPr id="37" name="Straight Connector 36">
              <a:extLst>
                <a:ext uri="{FF2B5EF4-FFF2-40B4-BE49-F238E27FC236}">
                  <a16:creationId xmlns:a16="http://schemas.microsoft.com/office/drawing/2014/main" id="{12F74E2B-FD7B-4BC1-06C3-88E425058D06}"/>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E8FE9E-0D47-A20F-CEFB-0083675BDD80}"/>
                </a:ext>
              </a:extLst>
            </p:cNvPr>
            <p:cNvCxnSpPr>
              <a:cxnSpLocks/>
            </p:cNvCxnSpPr>
            <p:nvPr/>
          </p:nvCxnSpPr>
          <p:spPr>
            <a:xfrm>
              <a:off x="4146997" y="1868973"/>
              <a:ext cx="2155245"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3362EB5B-0764-BB18-5E43-0F1BAE00F728}"/>
              </a:ext>
            </a:extLst>
          </p:cNvPr>
          <p:cNvSpPr txBox="1"/>
          <p:nvPr/>
        </p:nvSpPr>
        <p:spPr>
          <a:xfrm>
            <a:off x="85090" y="4621361"/>
            <a:ext cx="2988895" cy="584775"/>
          </a:xfrm>
          <a:prstGeom prst="rect">
            <a:avLst/>
          </a:prstGeom>
          <a:noFill/>
        </p:spPr>
        <p:txBody>
          <a:bodyPr wrap="none" rtlCol="0">
            <a:spAutoFit/>
          </a:bodyPr>
          <a:lstStyle/>
          <a:p>
            <a:r>
              <a:rPr lang="en-US" sz="3200" dirty="0">
                <a:latin typeface="Modern Sans" pitchFamily="50" charset="0"/>
              </a:rPr>
              <a:t>Bradyarrhythmia</a:t>
            </a:r>
          </a:p>
        </p:txBody>
      </p:sp>
      <p:sp>
        <p:nvSpPr>
          <p:cNvPr id="40" name="TextBox 39">
            <a:extLst>
              <a:ext uri="{FF2B5EF4-FFF2-40B4-BE49-F238E27FC236}">
                <a16:creationId xmlns:a16="http://schemas.microsoft.com/office/drawing/2014/main" id="{7E26630E-DE19-A773-CD63-7193A6C4EFF9}"/>
              </a:ext>
            </a:extLst>
          </p:cNvPr>
          <p:cNvSpPr txBox="1"/>
          <p:nvPr/>
        </p:nvSpPr>
        <p:spPr>
          <a:xfrm>
            <a:off x="85090" y="5203497"/>
            <a:ext cx="3581267" cy="1169551"/>
          </a:xfrm>
          <a:prstGeom prst="rect">
            <a:avLst/>
          </a:prstGeom>
          <a:noFill/>
        </p:spPr>
        <p:txBody>
          <a:bodyPr wrap="square" rtlCol="0">
            <a:spAutoFit/>
          </a:bodyPr>
          <a:lstStyle/>
          <a:p>
            <a:pPr algn="just"/>
            <a:r>
              <a:rPr lang="en-US" sz="1400" dirty="0">
                <a:latin typeface="Modern Sans" pitchFamily="50" charset="0"/>
              </a:rPr>
              <a:t>Bradyarrhythmia is an abnormally slow resting heart rate, typically below 60 beats per minute. A too-slow heart rhythm can result from changes in the heart's electrical system, a heart defect or other medical conditions</a:t>
            </a:r>
          </a:p>
        </p:txBody>
      </p:sp>
    </p:spTree>
    <p:custDataLst>
      <p:tags r:id="rId1"/>
    </p:custDataLst>
    <p:extLst>
      <p:ext uri="{BB962C8B-B14F-4D97-AF65-F5344CB8AC3E}">
        <p14:creationId xmlns:p14="http://schemas.microsoft.com/office/powerpoint/2010/main" val="2242507975"/>
      </p:ext>
    </p:extLst>
  </p:cSld>
  <p:clrMapOvr>
    <a:masterClrMapping/>
  </p:clrMapOvr>
  <mc:AlternateContent xmlns:mc="http://schemas.openxmlformats.org/markup-compatibility/2006">
    <mc:Choice xmlns:p159="http://schemas.microsoft.com/office/powerpoint/2015/09/main" Requires="p159">
      <p:transition spd="slow" advTm="86956">
        <p159:morph option="byObject"/>
      </p:transition>
    </mc:Choice>
    <mc:Fallback>
      <p:transition spd="slow" advTm="869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5"/>
                                        </p:tgtEl>
                                      </p:cBhvr>
                                    </p:animEffect>
                                    <p:set>
                                      <p:cBhvr>
                                        <p:cTn id="7" dur="1" fill="hold">
                                          <p:stCondLst>
                                            <p:cond delay="1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500"/>
                                        <p:tgtEl>
                                          <p:spTgt spid="49"/>
                                        </p:tgtEl>
                                      </p:cBhvr>
                                    </p:animEffect>
                                    <p:set>
                                      <p:cBhvr>
                                        <p:cTn id="10" dur="1" fill="hold">
                                          <p:stCondLst>
                                            <p:cond delay="1499"/>
                                          </p:stCondLst>
                                        </p:cTn>
                                        <p:tgtEl>
                                          <p:spTgt spid="4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500"/>
                                        <p:tgtEl>
                                          <p:spTgt spid="3"/>
                                        </p:tgtEl>
                                      </p:cBhvr>
                                    </p:animEffect>
                                    <p:set>
                                      <p:cBhvr>
                                        <p:cTn id="13" dur="1" fill="hold">
                                          <p:stCondLst>
                                            <p:cond delay="1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500"/>
                                        <p:tgtEl>
                                          <p:spTgt spid="47"/>
                                        </p:tgtEl>
                                      </p:cBhvr>
                                    </p:animEffect>
                                    <p:set>
                                      <p:cBhvr>
                                        <p:cTn id="16" dur="1" fill="hold">
                                          <p:stCondLst>
                                            <p:cond delay="1499"/>
                                          </p:stCondLst>
                                        </p:cTn>
                                        <p:tgtEl>
                                          <p:spTgt spid="4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0"/>
                                        <p:tgtEl>
                                          <p:spTgt spid="14"/>
                                        </p:tgtEl>
                                      </p:cBhvr>
                                    </p:animEffect>
                                  </p:childTnLst>
                                </p:cTn>
                              </p:par>
                              <p:par>
                                <p:cTn id="20" presetID="100" presetClass="emph" presetSubtype="1" repeatCount="indefinite" fill="hold" nodeType="withEffect">
                                  <p:stCondLst>
                                    <p:cond delay="0"/>
                                  </p:stCondLst>
                                  <p:childTnLst>
                                    <p:anim calcmode="lin" valueType="num">
                                      <p:cBhvr>
                                        <p:cTn id="21" dur="1000" fill="hold"/>
                                        <p:tgtEl>
                                          <p:spTgt spid="14"/>
                                        </p:tgtEl>
                                        <p:attrNameLst>
                                          <p:attrName>embedded1</p:attrName>
                                        </p:attrNameLst>
                                      </p:cBhvr>
                                      <p:tavLst>
                                        <p:tav tm="0">
                                          <p:val>
                                            <p:fltVal val="0"/>
                                          </p:val>
                                        </p:tav>
                                        <p:tav tm="100000">
                                          <p:val>
                                            <p:fltVal val="1"/>
                                          </p:val>
                                        </p:tav>
                                      </p:tavLst>
                                    </p:anim>
                                  </p:childTnLst>
                                </p:cTn>
                              </p:par>
                              <p:par>
                                <p:cTn id="22" presetID="10" presetClass="exit" presetSubtype="0" fill="hold" grpId="0" nodeType="withEffect">
                                  <p:stCondLst>
                                    <p:cond delay="0"/>
                                  </p:stCondLst>
                                  <p:childTnLst>
                                    <p:animEffect transition="out" filter="fade">
                                      <p:cBhvr>
                                        <p:cTn id="23" dur="2000"/>
                                        <p:tgtEl>
                                          <p:spTgt spid="13"/>
                                        </p:tgtEl>
                                      </p:cBhvr>
                                    </p:animEffect>
                                    <p:set>
                                      <p:cBhvr>
                                        <p:cTn id="24" dur="1" fill="hold">
                                          <p:stCondLst>
                                            <p:cond delay="1999"/>
                                          </p:stCondLst>
                                        </p:cTn>
                                        <p:tgtEl>
                                          <p:spTgt spid="13"/>
                                        </p:tgtEl>
                                        <p:attrNameLst>
                                          <p:attrName>style.visibility</p:attrName>
                                        </p:attrNameLst>
                                      </p:cBhvr>
                                      <p:to>
                                        <p:strVal val="hidden"/>
                                      </p:to>
                                    </p:set>
                                  </p:childTnLst>
                                </p:cTn>
                              </p:par>
                              <p:par>
                                <p:cTn id="25" presetID="6" presetClass="emph" presetSubtype="0" fill="hold" nodeType="withEffect">
                                  <p:stCondLst>
                                    <p:cond delay="1200"/>
                                  </p:stCondLst>
                                  <p:childTnLst>
                                    <p:animScale>
                                      <p:cBhvr>
                                        <p:cTn id="26" dur="1250" fill="hold"/>
                                        <p:tgtEl>
                                          <p:spTgt spid="14"/>
                                        </p:tgtEl>
                                      </p:cBhvr>
                                      <p:by x="170000" y="17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750"/>
                                        <p:tgtEl>
                                          <p:spTgt spid="17"/>
                                        </p:tgtEl>
                                      </p:cBhvr>
                                    </p:animEffect>
                                  </p:childTnLst>
                                </p:cTn>
                              </p:par>
                              <p:par>
                                <p:cTn id="35" presetID="63" presetClass="path" presetSubtype="0" accel="50000" decel="50000" fill="hold" grpId="0" nodeType="withEffect">
                                  <p:stCondLst>
                                    <p:cond delay="0"/>
                                  </p:stCondLst>
                                  <p:childTnLst>
                                    <p:animMotion origin="layout" path="M 6.25E-7 0 L 0.46836 -0.00486 " pathEditMode="relative" rAng="0" ptsTypes="AA">
                                      <p:cBhvr>
                                        <p:cTn id="36" dur="700" fill="hold"/>
                                        <p:tgtEl>
                                          <p:spTgt spid="2"/>
                                        </p:tgtEl>
                                        <p:attrNameLst>
                                          <p:attrName>ppt_x</p:attrName>
                                          <p:attrName>ppt_y</p:attrName>
                                        </p:attrNameLst>
                                      </p:cBhvr>
                                      <p:rCtr x="23411" y="-255"/>
                                    </p:animMotion>
                                  </p:childTnLst>
                                </p:cTn>
                              </p:par>
                              <p:par>
                                <p:cTn id="37" presetID="10" presetClass="entr"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600"/>
                                        <p:tgtEl>
                                          <p:spTgt spid="22"/>
                                        </p:tgtEl>
                                      </p:cBhvr>
                                    </p:animEffect>
                                  </p:childTnLst>
                                </p:cTn>
                              </p:par>
                              <p:par>
                                <p:cTn id="40" presetID="42" presetClass="path" presetSubtype="0" accel="50000" decel="50000" fill="hold" grpId="0" nodeType="withEffect">
                                  <p:stCondLst>
                                    <p:cond delay="0"/>
                                  </p:stCondLst>
                                  <p:childTnLst>
                                    <p:animMotion origin="layout" path="M -4.375E-6 -4.07407E-6 L -4.375E-6 -0.1287 " pathEditMode="relative" rAng="0" ptsTypes="AA">
                                      <p:cBhvr>
                                        <p:cTn id="41" dur="900" fill="hold"/>
                                        <p:tgtEl>
                                          <p:spTgt spid="22"/>
                                        </p:tgtEl>
                                        <p:attrNameLst>
                                          <p:attrName>ppt_x</p:attrName>
                                          <p:attrName>ppt_y</p:attrName>
                                        </p:attrNameLst>
                                      </p:cBhvr>
                                      <p:rCtr x="0" y="-6435"/>
                                    </p:animMotion>
                                  </p:childTnLst>
                                </p:cTn>
                              </p:par>
                              <p:par>
                                <p:cTn id="42" presetID="10" presetClass="entr" presetSubtype="0" fill="hold" nodeType="withEffect">
                                  <p:stCondLst>
                                    <p:cond delay="8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1" nodeType="withEffect">
                                  <p:stCondLst>
                                    <p:cond delay="8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600"/>
                                        <p:tgtEl>
                                          <p:spTgt spid="26"/>
                                        </p:tgtEl>
                                      </p:cBhvr>
                                    </p:animEffect>
                                  </p:childTnLst>
                                </p:cTn>
                              </p:par>
                              <p:par>
                                <p:cTn id="48" presetID="42" presetClass="path" presetSubtype="0" accel="50000" decel="50000" fill="hold" grpId="0" nodeType="withEffect">
                                  <p:stCondLst>
                                    <p:cond delay="800"/>
                                  </p:stCondLst>
                                  <p:childTnLst>
                                    <p:animMotion origin="layout" path="M -2.29167E-6 2.59259E-6 L -2.29167E-6 -0.0426 " pathEditMode="relative" rAng="0" ptsTypes="AA">
                                      <p:cBhvr>
                                        <p:cTn id="49" dur="900" fill="hold"/>
                                        <p:tgtEl>
                                          <p:spTgt spid="26"/>
                                        </p:tgtEl>
                                        <p:attrNameLst>
                                          <p:attrName>ppt_x</p:attrName>
                                          <p:attrName>ppt_y</p:attrName>
                                        </p:attrNameLst>
                                      </p:cBhvr>
                                      <p:rCtr x="0" y="-2130"/>
                                    </p:animMotion>
                                  </p:childTnLst>
                                </p:cTn>
                              </p:par>
                              <p:par>
                                <p:cTn id="50" presetID="10" presetClass="entr" presetSubtype="0" fill="hold" grpId="0" nodeType="withEffect">
                                  <p:stCondLst>
                                    <p:cond delay="8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600"/>
                                        <p:tgtEl>
                                          <p:spTgt spid="27"/>
                                        </p:tgtEl>
                                      </p:cBhvr>
                                    </p:animEffect>
                                  </p:childTnLst>
                                </p:cTn>
                              </p:par>
                              <p:par>
                                <p:cTn id="53" presetID="42" presetClass="path" presetSubtype="0" accel="50000" decel="50000" fill="hold" grpId="1" nodeType="withEffect">
                                  <p:stCondLst>
                                    <p:cond delay="800"/>
                                  </p:stCondLst>
                                  <p:childTnLst>
                                    <p:animMotion origin="layout" path="M 3.75E-6 4.44444E-6 L 0.00078 -0.05996 " pathEditMode="relative" rAng="0" ptsTypes="AA">
                                      <p:cBhvr>
                                        <p:cTn id="54" dur="900" fill="hold"/>
                                        <p:tgtEl>
                                          <p:spTgt spid="27"/>
                                        </p:tgtEl>
                                        <p:attrNameLst>
                                          <p:attrName>ppt_x</p:attrName>
                                          <p:attrName>ppt_y</p:attrName>
                                        </p:attrNameLst>
                                      </p:cBhvr>
                                      <p:rCtr x="39" y="-3009"/>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75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75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600"/>
                                        <p:tgtEl>
                                          <p:spTgt spid="28"/>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600"/>
                                        <p:tgtEl>
                                          <p:spTgt spid="33"/>
                                        </p:tgtEl>
                                      </p:cBhvr>
                                    </p:animEffect>
                                  </p:childTnLst>
                                </p:cTn>
                              </p:par>
                              <p:par>
                                <p:cTn id="69" presetID="42" presetClass="path" presetSubtype="0" accel="50000" decel="50000" fill="hold" grpId="0" nodeType="withEffect">
                                  <p:stCondLst>
                                    <p:cond delay="0"/>
                                  </p:stCondLst>
                                  <p:childTnLst>
                                    <p:animMotion origin="layout" path="M -3.54167E-6 4.07407E-6 L -3.54167E-6 -0.0426 " pathEditMode="relative" rAng="0" ptsTypes="AA">
                                      <p:cBhvr>
                                        <p:cTn id="70" dur="900" fill="hold"/>
                                        <p:tgtEl>
                                          <p:spTgt spid="33"/>
                                        </p:tgtEl>
                                        <p:attrNameLst>
                                          <p:attrName>ppt_x</p:attrName>
                                          <p:attrName>ppt_y</p:attrName>
                                        </p:attrNameLst>
                                      </p:cBhvr>
                                      <p:rCtr x="0" y="-2130"/>
                                    </p:animMotion>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600"/>
                                        <p:tgtEl>
                                          <p:spTgt spid="34"/>
                                        </p:tgtEl>
                                      </p:cBhvr>
                                    </p:animEffect>
                                  </p:childTnLst>
                                </p:cTn>
                              </p:par>
                              <p:par>
                                <p:cTn id="74" presetID="42" presetClass="path" presetSubtype="0" accel="50000" decel="50000" fill="hold" grpId="1" nodeType="withEffect">
                                  <p:stCondLst>
                                    <p:cond delay="0"/>
                                  </p:stCondLst>
                                  <p:childTnLst>
                                    <p:animMotion origin="layout" path="M 3.75E-6 -2.59259E-6 L 0.00078 -0.05995 " pathEditMode="relative" rAng="0" ptsTypes="AA">
                                      <p:cBhvr>
                                        <p:cTn id="75" dur="900" fill="hold"/>
                                        <p:tgtEl>
                                          <p:spTgt spid="34"/>
                                        </p:tgtEl>
                                        <p:attrNameLst>
                                          <p:attrName>ppt_x</p:attrName>
                                          <p:attrName>ppt_y</p:attrName>
                                        </p:attrNameLst>
                                      </p:cBhvr>
                                      <p:rCtr x="39" y="-3009"/>
                                    </p:animMotion>
                                  </p:childTnLst>
                                </p:cTn>
                              </p:par>
                              <p:par>
                                <p:cTn id="76" presetID="42" presetClass="path" presetSubtype="0" accel="50000" decel="50000" fill="hold" grpId="1" nodeType="withEffect">
                                  <p:stCondLst>
                                    <p:cond delay="0"/>
                                  </p:stCondLst>
                                  <p:childTnLst>
                                    <p:animMotion origin="layout" path="M -2.29167E-6 3.33333E-6 L -2.29167E-6 -0.07639 " pathEditMode="relative" rAng="0" ptsTypes="AA">
                                      <p:cBhvr>
                                        <p:cTn id="77" dur="900" fill="hold"/>
                                        <p:tgtEl>
                                          <p:spTgt spid="28"/>
                                        </p:tgtEl>
                                        <p:attrNameLst>
                                          <p:attrName>ppt_x</p:attrName>
                                          <p:attrName>ppt_y</p:attrName>
                                        </p:attrNameLst>
                                      </p:cBhvr>
                                      <p:rCtr x="0" y="-3819"/>
                                    </p:animMotion>
                                  </p:childTnLst>
                                </p:cTn>
                              </p:par>
                              <p:par>
                                <p:cTn id="78" presetID="10" presetClass="entr" presetSubtype="0" fill="hold" nodeType="withEffect">
                                  <p:stCondLst>
                                    <p:cond delay="9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750"/>
                                        <p:tgtEl>
                                          <p:spTgt spid="2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600"/>
                                        <p:tgtEl>
                                          <p:spTgt spid="35"/>
                                        </p:tgtEl>
                                      </p:cBhvr>
                                    </p:animEffect>
                                  </p:childTnLst>
                                </p:cTn>
                              </p:par>
                              <p:par>
                                <p:cTn id="89" presetID="42" presetClass="path" presetSubtype="0" accel="50000" decel="50000" fill="hold" grpId="1" nodeType="withEffect">
                                  <p:stCondLst>
                                    <p:cond delay="0"/>
                                  </p:stCondLst>
                                  <p:childTnLst>
                                    <p:animMotion origin="layout" path="M -2.08333E-7 -4.07407E-6 L -2.08333E-7 -0.06805 " pathEditMode="relative" rAng="0" ptsTypes="AA">
                                      <p:cBhvr>
                                        <p:cTn id="90" dur="900" fill="hold"/>
                                        <p:tgtEl>
                                          <p:spTgt spid="35"/>
                                        </p:tgtEl>
                                        <p:attrNameLst>
                                          <p:attrName>ppt_x</p:attrName>
                                          <p:attrName>ppt_y</p:attrName>
                                        </p:attrNameLst>
                                      </p:cBhvr>
                                      <p:rCtr x="0" y="-3403"/>
                                    </p:animMotion>
                                  </p:childTnLst>
                                </p:cTn>
                              </p:par>
                              <p:par>
                                <p:cTn id="91" presetID="10" presetClass="entr" presetSubtype="0" fill="hold" nodeType="withEffect">
                                  <p:stCondLst>
                                    <p:cond delay="70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600"/>
                                        <p:tgtEl>
                                          <p:spTgt spid="39"/>
                                        </p:tgtEl>
                                      </p:cBhvr>
                                    </p:animEffect>
                                  </p:childTnLst>
                                </p:cTn>
                              </p:par>
                              <p:par>
                                <p:cTn id="97" presetID="42" presetClass="path" presetSubtype="0" accel="50000" decel="50000" fill="hold" grpId="0" nodeType="withEffect">
                                  <p:stCondLst>
                                    <p:cond delay="0"/>
                                  </p:stCondLst>
                                  <p:childTnLst>
                                    <p:animMotion origin="layout" path="M 2.70833E-6 -3.33333E-6 L 2.70833E-6 -0.04259 " pathEditMode="relative" rAng="0" ptsTypes="AA">
                                      <p:cBhvr>
                                        <p:cTn id="98" dur="900" fill="hold"/>
                                        <p:tgtEl>
                                          <p:spTgt spid="39"/>
                                        </p:tgtEl>
                                        <p:attrNameLst>
                                          <p:attrName>ppt_x</p:attrName>
                                          <p:attrName>ppt_y</p:attrName>
                                        </p:attrNameLst>
                                      </p:cBhvr>
                                      <p:rCtr x="0" y="-2130"/>
                                    </p:animMotion>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600"/>
                                        <p:tgtEl>
                                          <p:spTgt spid="40"/>
                                        </p:tgtEl>
                                      </p:cBhvr>
                                    </p:animEffect>
                                  </p:childTnLst>
                                </p:cTn>
                              </p:par>
                              <p:par>
                                <p:cTn id="102" presetID="42" presetClass="path" presetSubtype="0" accel="50000" decel="50000" fill="hold" grpId="1" nodeType="withEffect">
                                  <p:stCondLst>
                                    <p:cond delay="0"/>
                                  </p:stCondLst>
                                  <p:childTnLst>
                                    <p:animMotion origin="layout" path="M 3.75E-6 -2.59259E-6 L 0.00078 -0.05995 " pathEditMode="relative" rAng="0" ptsTypes="AA">
                                      <p:cBhvr>
                                        <p:cTn id="103" dur="900" fill="hold"/>
                                        <p:tgtEl>
                                          <p:spTgt spid="40"/>
                                        </p:tgtEl>
                                        <p:attrNameLst>
                                          <p:attrName>ppt_x</p:attrName>
                                          <p:attrName>ppt_y</p:attrName>
                                        </p:attrNameLst>
                                      </p:cBhvr>
                                      <p:rCtr x="39"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P spid="17" grpId="0" animBg="1"/>
      <p:bldP spid="18" grpId="0" animBg="1"/>
      <p:bldP spid="19" grpId="0" animBg="1"/>
      <p:bldP spid="21" grpId="0" animBg="1"/>
      <p:bldP spid="22" grpId="0"/>
      <p:bldP spid="22" grpId="1"/>
      <p:bldP spid="26" grpId="0"/>
      <p:bldP spid="26" grpId="1"/>
      <p:bldP spid="27" grpId="0"/>
      <p:bldP spid="27" grpId="1"/>
      <p:bldP spid="28" grpId="0"/>
      <p:bldP spid="28" grpId="1"/>
      <p:bldP spid="33" grpId="0"/>
      <p:bldP spid="33" grpId="1"/>
      <p:bldP spid="34" grpId="0"/>
      <p:bldP spid="34" grpId="1"/>
      <p:bldP spid="35" grpId="0"/>
      <p:bldP spid="35" grpId="1"/>
      <p:bldP spid="39" grpId="0"/>
      <p:bldP spid="39" grpId="1"/>
      <p:bldP spid="40" grpId="0"/>
      <p:bldP spid="4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9D2F4A82-0D60-20FC-009E-5F19F2240B6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9297" y1="40278" x2="29297" y2="40278"/>
                        <a14:foregroundMark x1="44844" y1="40556" x2="44844" y2="40556"/>
                        <a14:foregroundMark x1="57500" y1="54583" x2="57500" y2="54583"/>
                        <a14:foregroundMark x1="63125" y1="54583" x2="63125" y2="54583"/>
                        <a14:foregroundMark x1="68984" y1="54583" x2="68984" y2="54583"/>
                        <a14:backgroundMark x1="59531" y1="55972" x2="59531" y2="55972"/>
                        <a14:backgroundMark x1="59531" y1="57778" x2="59531" y2="57778"/>
                        <a14:backgroundMark x1="64844" y1="57500" x2="64844" y2="57500"/>
                      </a14:backgroundRemoval>
                    </a14:imgEffect>
                  </a14:imgLayer>
                </a14:imgProps>
              </a:ext>
              <a:ext uri="{28A0092B-C50C-407E-A947-70E740481C1C}">
                <a14:useLocalDpi xmlns:a14="http://schemas.microsoft.com/office/drawing/2010/main" val="0"/>
              </a:ext>
            </a:extLst>
          </a:blip>
          <a:srcRect t="65958" b="-15263"/>
          <a:stretch/>
        </p:blipFill>
        <p:spPr>
          <a:xfrm>
            <a:off x="-212102" y="3870865"/>
            <a:ext cx="10823262" cy="3001722"/>
          </a:xfrm>
          <a:prstGeom prst="rect">
            <a:avLst/>
          </a:prstGeom>
        </p:spPr>
      </p:pic>
      <p:sp>
        <p:nvSpPr>
          <p:cNvPr id="50" name="Oval 49">
            <a:extLst>
              <a:ext uri="{FF2B5EF4-FFF2-40B4-BE49-F238E27FC236}">
                <a16:creationId xmlns:a16="http://schemas.microsoft.com/office/drawing/2014/main" id="{81961A0B-FE98-0887-05C0-2E6BC7DA8629}"/>
              </a:ext>
            </a:extLst>
          </p:cNvPr>
          <p:cNvSpPr/>
          <p:nvPr/>
        </p:nvSpPr>
        <p:spPr>
          <a:xfrm>
            <a:off x="8586042" y="2872445"/>
            <a:ext cx="1965649" cy="1965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216889E-FC17-6B58-DB47-A9D25FD2E51F}"/>
              </a:ext>
            </a:extLst>
          </p:cNvPr>
          <p:cNvCxnSpPr>
            <a:cxnSpLocks/>
          </p:cNvCxnSpPr>
          <p:nvPr/>
        </p:nvCxnSpPr>
        <p:spPr>
          <a:xfrm>
            <a:off x="7624" y="3870865"/>
            <a:ext cx="17850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697C00-107F-6DEE-D72F-1379680C9278}"/>
              </a:ext>
            </a:extLst>
          </p:cNvPr>
          <p:cNvCxnSpPr>
            <a:cxnSpLocks/>
          </p:cNvCxnSpPr>
          <p:nvPr/>
        </p:nvCxnSpPr>
        <p:spPr>
          <a:xfrm flipV="1">
            <a:off x="1774512" y="3488270"/>
            <a:ext cx="188912" cy="3825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464E14-BA33-861C-FA71-CF36ECFAD2C5}"/>
              </a:ext>
            </a:extLst>
          </p:cNvPr>
          <p:cNvCxnSpPr>
            <a:cxnSpLocks/>
          </p:cNvCxnSpPr>
          <p:nvPr/>
        </p:nvCxnSpPr>
        <p:spPr>
          <a:xfrm flipH="1" flipV="1">
            <a:off x="1963424" y="3488270"/>
            <a:ext cx="244475" cy="658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744330-83E6-93DE-93BF-552A36B3B6E1}"/>
              </a:ext>
            </a:extLst>
          </p:cNvPr>
          <p:cNvCxnSpPr>
            <a:cxnSpLocks/>
          </p:cNvCxnSpPr>
          <p:nvPr/>
        </p:nvCxnSpPr>
        <p:spPr>
          <a:xfrm flipV="1">
            <a:off x="2207899" y="2734983"/>
            <a:ext cx="605767" cy="14112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62295C4-2F2D-0759-67D9-C2A1DD24CB64}"/>
              </a:ext>
            </a:extLst>
          </p:cNvPr>
          <p:cNvCxnSpPr>
            <a:cxnSpLocks/>
          </p:cNvCxnSpPr>
          <p:nvPr/>
        </p:nvCxnSpPr>
        <p:spPr>
          <a:xfrm flipH="1" flipV="1">
            <a:off x="2813666" y="2734983"/>
            <a:ext cx="559458" cy="21499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158953-F855-C978-6809-5D4207FD001F}"/>
              </a:ext>
            </a:extLst>
          </p:cNvPr>
          <p:cNvCxnSpPr>
            <a:cxnSpLocks/>
          </p:cNvCxnSpPr>
          <p:nvPr/>
        </p:nvCxnSpPr>
        <p:spPr>
          <a:xfrm flipV="1">
            <a:off x="3373124" y="3870865"/>
            <a:ext cx="204610" cy="10140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34F1C1-EE79-977D-A8AF-1EE09676483D}"/>
              </a:ext>
            </a:extLst>
          </p:cNvPr>
          <p:cNvCxnSpPr>
            <a:cxnSpLocks/>
          </p:cNvCxnSpPr>
          <p:nvPr/>
        </p:nvCxnSpPr>
        <p:spPr>
          <a:xfrm>
            <a:off x="3570110" y="3870865"/>
            <a:ext cx="59591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nvGraphicFramePr>
            <p:xfrm>
              <a:off x="6633801" y="0"/>
              <a:ext cx="5763502" cy="7006388"/>
            </p:xfrm>
            <a:graphic>
              <a:graphicData uri="http://schemas.microsoft.com/office/drawing/2017/model3d">
                <am3d:model3d r:embed="rId4">
                  <am3d:spPr>
                    <a:xfrm>
                      <a:off x="0" y="0"/>
                      <a:ext cx="5763502" cy="7006388"/>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397025" ay="595035" az="1073030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552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5"/>
              <a:stretch>
                <a:fillRect/>
              </a:stretch>
            </p:blipFill>
            <p:spPr>
              <a:xfrm>
                <a:off x="6633801" y="0"/>
                <a:ext cx="5763502" cy="7006388"/>
              </a:xfrm>
              <a:prstGeom prst="rect">
                <a:avLst/>
              </a:prstGeom>
            </p:spPr>
          </p:pic>
        </mc:Fallback>
      </mc:AlternateContent>
      <p:pic>
        <p:nvPicPr>
          <p:cNvPr id="75" name="Picture 74">
            <a:extLst>
              <a:ext uri="{FF2B5EF4-FFF2-40B4-BE49-F238E27FC236}">
                <a16:creationId xmlns:a16="http://schemas.microsoft.com/office/drawing/2014/main" id="{B04FA463-B391-7420-4E17-06B21F52246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6484" y1="40694" x2="46484" y2="40694"/>
                        <a14:foregroundMark x1="59297" y1="51389" x2="59297" y2="51389"/>
                        <a14:foregroundMark x1="69688" y1="58611" x2="69688" y2="58611"/>
                      </a14:backgroundRemoval>
                    </a14:imgEffect>
                  </a14:imgLayer>
                </a14:imgProps>
              </a:ext>
              <a:ext uri="{28A0092B-C50C-407E-A947-70E740481C1C}">
                <a14:useLocalDpi xmlns:a14="http://schemas.microsoft.com/office/drawing/2010/main" val="0"/>
              </a:ext>
            </a:extLst>
          </a:blip>
          <a:srcRect l="20056" t="-41090" r="9347" b="65986"/>
          <a:stretch/>
        </p:blipFill>
        <p:spPr>
          <a:xfrm>
            <a:off x="4247" y="761954"/>
            <a:ext cx="5195282" cy="3108910"/>
          </a:xfrm>
          <a:prstGeom prst="rect">
            <a:avLst/>
          </a:prstGeom>
        </p:spPr>
      </p:pic>
      <p:sp>
        <p:nvSpPr>
          <p:cNvPr id="3" name="TextBox 2">
            <a:extLst>
              <a:ext uri="{FF2B5EF4-FFF2-40B4-BE49-F238E27FC236}">
                <a16:creationId xmlns:a16="http://schemas.microsoft.com/office/drawing/2014/main" id="{187DF78B-1737-19E7-F842-23B0D86FAE80}"/>
              </a:ext>
            </a:extLst>
          </p:cNvPr>
          <p:cNvSpPr txBox="1"/>
          <p:nvPr/>
        </p:nvSpPr>
        <p:spPr>
          <a:xfrm>
            <a:off x="-8042030" y="282222"/>
            <a:ext cx="4876800" cy="584775"/>
          </a:xfrm>
          <a:prstGeom prst="rect">
            <a:avLst/>
          </a:prstGeom>
          <a:noFill/>
        </p:spPr>
        <p:txBody>
          <a:bodyPr wrap="square" rtlCol="0">
            <a:spAutoFit/>
          </a:bodyPr>
          <a:lstStyle/>
          <a:p>
            <a:r>
              <a:rPr lang="en-US" sz="3200" dirty="0">
                <a:solidFill>
                  <a:srgbClr val="FF0000"/>
                </a:solidFill>
              </a:rPr>
              <a:t>ECG SIGNAL ACQUIITION</a:t>
            </a:r>
          </a:p>
        </p:txBody>
      </p:sp>
      <p:sp>
        <p:nvSpPr>
          <p:cNvPr id="4" name="TextBox 3">
            <a:extLst>
              <a:ext uri="{FF2B5EF4-FFF2-40B4-BE49-F238E27FC236}">
                <a16:creationId xmlns:a16="http://schemas.microsoft.com/office/drawing/2014/main" id="{747A70CA-98D2-9D93-456F-6961BAECAF65}"/>
              </a:ext>
            </a:extLst>
          </p:cNvPr>
          <p:cNvSpPr txBox="1"/>
          <p:nvPr/>
        </p:nvSpPr>
        <p:spPr>
          <a:xfrm>
            <a:off x="-7635630" y="1106311"/>
            <a:ext cx="7394223" cy="4801314"/>
          </a:xfrm>
          <a:prstGeom prst="rect">
            <a:avLst/>
          </a:prstGeom>
          <a:noFill/>
        </p:spPr>
        <p:txBody>
          <a:bodyPr wrap="square" rtlCol="0">
            <a:spAutoFit/>
          </a:bodyPr>
          <a:lstStyle/>
          <a:p>
            <a:pPr marL="285750" indent="-285750" algn="l">
              <a:buFont typeface="Wingdings" pitchFamily="2" charset="2"/>
              <a:buChar char="Ø"/>
            </a:pPr>
            <a:r>
              <a:rPr lang="en-IN" b="0" i="0" dirty="0">
                <a:solidFill>
                  <a:schemeClr val="bg2"/>
                </a:solidFill>
                <a:effectLst/>
                <a:latin typeface="Söhne"/>
              </a:rPr>
              <a:t>Nerve and muscle cells communicate with electrical and chemical signals.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sinoatrial node (SA node) in the right atrium generates electrical signals that control the heartbeat.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These signals spread through the heart muscle as tiny electrical impulses.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impulses cause the atria and ventricles of the heart to contract.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spread of signals through the heart can be measured on the skin surface.</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An ECG measures changes in electrical signals/voltage on different areas of the skin.</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measured signals are plotted as a graph called an electrocardiogram (ECG).</a:t>
            </a:r>
          </a:p>
        </p:txBody>
      </p:sp>
    </p:spTree>
    <p:extLst>
      <p:ext uri="{BB962C8B-B14F-4D97-AF65-F5344CB8AC3E}">
        <p14:creationId xmlns:p14="http://schemas.microsoft.com/office/powerpoint/2010/main" val="4005159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4"/>
                                        </p:tgtEl>
                                        <p:attrNameLst>
                                          <p:attrName>embedded1</p:attrName>
                                        </p:attrNameLst>
                                      </p:cBhvr>
                                      <p:tavLst>
                                        <p:tav tm="0">
                                          <p:val>
                                            <p:fltVal val="0"/>
                                          </p:val>
                                        </p:tav>
                                        <p:tav tm="100000">
                                          <p:val>
                                            <p:fltVal val="1"/>
                                          </p:val>
                                        </p:tav>
                                      </p:tavLst>
                                    </p:anim>
                                  </p:childTnLst>
                                </p:cTn>
                              </p:par>
                              <p:par>
                                <p:cTn id="7" presetID="6" presetClass="emph" presetSubtype="0" repeatCount="indefinite" autoRev="1" fill="remove" grpId="0" nodeType="withEffect">
                                  <p:stCondLst>
                                    <p:cond delay="0"/>
                                  </p:stCondLst>
                                  <p:childTnLst>
                                    <p:animScale>
                                      <p:cBhvr>
                                        <p:cTn id="8" dur="1000" fill="hold"/>
                                        <p:tgtEl>
                                          <p:spTgt spid="50"/>
                                        </p:tgtEl>
                                      </p:cBhvr>
                                      <p:by x="220000" y="220000"/>
                                    </p:animScale>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right)">
                                      <p:cBhvr>
                                        <p:cTn id="13" dur="250"/>
                                        <p:tgtEl>
                                          <p:spTgt spid="57"/>
                                        </p:tgtEl>
                                      </p:cBhvr>
                                    </p:animEffect>
                                  </p:childTnLst>
                                </p:cTn>
                              </p:par>
                              <p:par>
                                <p:cTn id="14" presetID="22" presetClass="entr" presetSubtype="1" fill="hold" nodeType="withEffect">
                                  <p:stCondLst>
                                    <p:cond delay="200"/>
                                  </p:stCondLst>
                                  <p:childTnLst>
                                    <p:set>
                                      <p:cBhvr>
                                        <p:cTn id="15" dur="1" fill="hold">
                                          <p:stCondLst>
                                            <p:cond delay="0"/>
                                          </p:stCondLst>
                                        </p:cTn>
                                        <p:tgtEl>
                                          <p:spTgt spid="56"/>
                                        </p:tgtEl>
                                        <p:attrNameLst>
                                          <p:attrName>style.visibility</p:attrName>
                                        </p:attrNameLst>
                                      </p:cBhvr>
                                      <p:to>
                                        <p:strVal val="visible"/>
                                      </p:to>
                                    </p:set>
                                    <p:animEffect transition="in" filter="wipe(up)">
                                      <p:cBhvr>
                                        <p:cTn id="16" dur="250"/>
                                        <p:tgtEl>
                                          <p:spTgt spid="56"/>
                                        </p:tgtEl>
                                      </p:cBhvr>
                                    </p:animEffect>
                                  </p:childTnLst>
                                </p:cTn>
                              </p:par>
                              <p:par>
                                <p:cTn id="17" presetID="22" presetClass="entr" presetSubtype="4" fill="hold" nodeType="withEffect">
                                  <p:stCondLst>
                                    <p:cond delay="400"/>
                                  </p:stCondLst>
                                  <p:childTnLst>
                                    <p:set>
                                      <p:cBhvr>
                                        <p:cTn id="18" dur="1" fill="hold">
                                          <p:stCondLst>
                                            <p:cond delay="0"/>
                                          </p:stCondLst>
                                        </p:cTn>
                                        <p:tgtEl>
                                          <p:spTgt spid="55"/>
                                        </p:tgtEl>
                                        <p:attrNameLst>
                                          <p:attrName>style.visibility</p:attrName>
                                        </p:attrNameLst>
                                      </p:cBhvr>
                                      <p:to>
                                        <p:strVal val="visible"/>
                                      </p:to>
                                    </p:set>
                                    <p:animEffect transition="in" filter="wipe(down)">
                                      <p:cBhvr>
                                        <p:cTn id="19" dur="250"/>
                                        <p:tgtEl>
                                          <p:spTgt spid="55"/>
                                        </p:tgtEl>
                                      </p:cBhvr>
                                    </p:animEffect>
                                  </p:childTnLst>
                                </p:cTn>
                              </p:par>
                              <p:par>
                                <p:cTn id="20" presetID="22" presetClass="entr" presetSubtype="1" fill="hold"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wipe(up)">
                                      <p:cBhvr>
                                        <p:cTn id="22" dur="250"/>
                                        <p:tgtEl>
                                          <p:spTgt spid="54"/>
                                        </p:tgtEl>
                                      </p:cBhvr>
                                    </p:animEffect>
                                  </p:childTnLst>
                                </p:cTn>
                              </p:par>
                              <p:par>
                                <p:cTn id="23" presetID="22" presetClass="entr" presetSubtype="4" fill="hold" nodeType="withEffect">
                                  <p:stCondLst>
                                    <p:cond delay="80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250"/>
                                        <p:tgtEl>
                                          <p:spTgt spid="53"/>
                                        </p:tgtEl>
                                      </p:cBhvr>
                                    </p:animEffect>
                                  </p:childTnLst>
                                </p:cTn>
                              </p:par>
                              <p:par>
                                <p:cTn id="26" presetID="22" presetClass="entr" presetSubtype="1" fill="hold" nodeType="withEffect">
                                  <p:stCondLst>
                                    <p:cond delay="1000"/>
                                  </p:stCondLst>
                                  <p:childTnLst>
                                    <p:set>
                                      <p:cBhvr>
                                        <p:cTn id="27" dur="1" fill="hold">
                                          <p:stCondLst>
                                            <p:cond delay="0"/>
                                          </p:stCondLst>
                                        </p:cTn>
                                        <p:tgtEl>
                                          <p:spTgt spid="52"/>
                                        </p:tgtEl>
                                        <p:attrNameLst>
                                          <p:attrName>style.visibility</p:attrName>
                                        </p:attrNameLst>
                                      </p:cBhvr>
                                      <p:to>
                                        <p:strVal val="visible"/>
                                      </p:to>
                                    </p:set>
                                    <p:animEffect transition="in" filter="wipe(up)">
                                      <p:cBhvr>
                                        <p:cTn id="28" dur="250"/>
                                        <p:tgtEl>
                                          <p:spTgt spid="52"/>
                                        </p:tgtEl>
                                      </p:cBhvr>
                                    </p:animEffect>
                                  </p:childTnLst>
                                </p:cTn>
                              </p:par>
                              <p:par>
                                <p:cTn id="29" presetID="22" presetClass="entr" presetSubtype="2" fill="hold" nodeType="withEffect">
                                  <p:stCondLst>
                                    <p:cond delay="1200"/>
                                  </p:stCondLst>
                                  <p:childTnLst>
                                    <p:set>
                                      <p:cBhvr>
                                        <p:cTn id="30" dur="1" fill="hold">
                                          <p:stCondLst>
                                            <p:cond delay="0"/>
                                          </p:stCondLst>
                                        </p:cTn>
                                        <p:tgtEl>
                                          <p:spTgt spid="51"/>
                                        </p:tgtEl>
                                        <p:attrNameLst>
                                          <p:attrName>style.visibility</p:attrName>
                                        </p:attrNameLst>
                                      </p:cBhvr>
                                      <p:to>
                                        <p:strVal val="visible"/>
                                      </p:to>
                                    </p:set>
                                    <p:animEffect transition="in" filter="wipe(right)">
                                      <p:cBhvr>
                                        <p:cTn id="31"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1961A0B-FE98-0887-05C0-2E6BC7DA8629}"/>
              </a:ext>
            </a:extLst>
          </p:cNvPr>
          <p:cNvSpPr/>
          <p:nvPr/>
        </p:nvSpPr>
        <p:spPr>
          <a:xfrm>
            <a:off x="8586042" y="2872445"/>
            <a:ext cx="1965649" cy="1965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216889E-FC17-6B58-DB47-A9D25FD2E51F}"/>
              </a:ext>
            </a:extLst>
          </p:cNvPr>
          <p:cNvCxnSpPr>
            <a:cxnSpLocks/>
          </p:cNvCxnSpPr>
          <p:nvPr/>
        </p:nvCxnSpPr>
        <p:spPr>
          <a:xfrm>
            <a:off x="7624" y="3916020"/>
            <a:ext cx="1785055" cy="0"/>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697C00-107F-6DEE-D72F-1379680C9278}"/>
              </a:ext>
            </a:extLst>
          </p:cNvPr>
          <p:cNvCxnSpPr>
            <a:cxnSpLocks/>
          </p:cNvCxnSpPr>
          <p:nvPr/>
        </p:nvCxnSpPr>
        <p:spPr>
          <a:xfrm flipV="1">
            <a:off x="1774512" y="3533425"/>
            <a:ext cx="188912" cy="382595"/>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464E14-BA33-861C-FA71-CF36ECFAD2C5}"/>
              </a:ext>
            </a:extLst>
          </p:cNvPr>
          <p:cNvCxnSpPr>
            <a:cxnSpLocks/>
          </p:cNvCxnSpPr>
          <p:nvPr/>
        </p:nvCxnSpPr>
        <p:spPr>
          <a:xfrm flipH="1" flipV="1">
            <a:off x="1963424" y="3533425"/>
            <a:ext cx="244475" cy="658001"/>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744330-83E6-93DE-93BF-552A36B3B6E1}"/>
              </a:ext>
            </a:extLst>
          </p:cNvPr>
          <p:cNvCxnSpPr>
            <a:cxnSpLocks/>
          </p:cNvCxnSpPr>
          <p:nvPr/>
        </p:nvCxnSpPr>
        <p:spPr>
          <a:xfrm flipV="1">
            <a:off x="2207899" y="2780138"/>
            <a:ext cx="605767" cy="1411288"/>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62295C4-2F2D-0759-67D9-C2A1DD24CB64}"/>
              </a:ext>
            </a:extLst>
          </p:cNvPr>
          <p:cNvCxnSpPr>
            <a:cxnSpLocks/>
          </p:cNvCxnSpPr>
          <p:nvPr/>
        </p:nvCxnSpPr>
        <p:spPr>
          <a:xfrm flipH="1" flipV="1">
            <a:off x="2813666" y="2780138"/>
            <a:ext cx="559458" cy="2149978"/>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158953-F855-C978-6809-5D4207FD001F}"/>
              </a:ext>
            </a:extLst>
          </p:cNvPr>
          <p:cNvCxnSpPr>
            <a:cxnSpLocks/>
          </p:cNvCxnSpPr>
          <p:nvPr/>
        </p:nvCxnSpPr>
        <p:spPr>
          <a:xfrm flipV="1">
            <a:off x="3373124" y="3916020"/>
            <a:ext cx="204610" cy="1014096"/>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34F1C1-EE79-977D-A8AF-1EE09676483D}"/>
              </a:ext>
            </a:extLst>
          </p:cNvPr>
          <p:cNvCxnSpPr>
            <a:cxnSpLocks/>
          </p:cNvCxnSpPr>
          <p:nvPr/>
        </p:nvCxnSpPr>
        <p:spPr>
          <a:xfrm>
            <a:off x="3570110" y="3916020"/>
            <a:ext cx="5959144" cy="0"/>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nvGraphicFramePr>
            <p:xfrm>
              <a:off x="6633801" y="0"/>
              <a:ext cx="5763502" cy="7006388"/>
            </p:xfrm>
            <a:graphic>
              <a:graphicData uri="http://schemas.microsoft.com/office/drawing/2017/model3d">
                <am3d:model3d r:embed="rId2">
                  <am3d:spPr>
                    <a:xfrm>
                      <a:off x="0" y="0"/>
                      <a:ext cx="5763502" cy="7006388"/>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397025" ay="595035" az="10730302"/>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552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3"/>
              <a:stretch>
                <a:fillRect/>
              </a:stretch>
            </p:blipFill>
            <p:spPr>
              <a:xfrm>
                <a:off x="6633801" y="0"/>
                <a:ext cx="5763502" cy="7006388"/>
              </a:xfrm>
              <a:prstGeom prst="rect">
                <a:avLst/>
              </a:prstGeom>
            </p:spPr>
          </p:pic>
        </mc:Fallback>
      </mc:AlternateContent>
      <p:sp>
        <p:nvSpPr>
          <p:cNvPr id="3" name="TextBox 2">
            <a:extLst>
              <a:ext uri="{FF2B5EF4-FFF2-40B4-BE49-F238E27FC236}">
                <a16:creationId xmlns:a16="http://schemas.microsoft.com/office/drawing/2014/main" id="{8586BEB0-BECC-6C51-9BE8-6EF04FE4E0E0}"/>
              </a:ext>
            </a:extLst>
          </p:cNvPr>
          <p:cNvSpPr txBox="1"/>
          <p:nvPr/>
        </p:nvSpPr>
        <p:spPr>
          <a:xfrm>
            <a:off x="-1" y="282222"/>
            <a:ext cx="5399903" cy="584775"/>
          </a:xfrm>
          <a:prstGeom prst="rect">
            <a:avLst/>
          </a:prstGeom>
          <a:noFill/>
        </p:spPr>
        <p:txBody>
          <a:bodyPr wrap="square" rtlCol="0">
            <a:spAutoFit/>
          </a:bodyPr>
          <a:lstStyle/>
          <a:p>
            <a:r>
              <a:rPr lang="en-US" sz="3200" dirty="0">
                <a:solidFill>
                  <a:srgbClr val="FF0000"/>
                </a:solidFill>
              </a:rPr>
              <a:t>ECG SIGNAL ACQUISITION</a:t>
            </a:r>
          </a:p>
        </p:txBody>
      </p:sp>
      <p:sp>
        <p:nvSpPr>
          <p:cNvPr id="5" name="TextBox 4">
            <a:extLst>
              <a:ext uri="{FF2B5EF4-FFF2-40B4-BE49-F238E27FC236}">
                <a16:creationId xmlns:a16="http://schemas.microsoft.com/office/drawing/2014/main" id="{847E3D10-19CE-324E-D6F0-40015C421B20}"/>
              </a:ext>
            </a:extLst>
          </p:cNvPr>
          <p:cNvSpPr txBox="1"/>
          <p:nvPr/>
        </p:nvSpPr>
        <p:spPr>
          <a:xfrm>
            <a:off x="406400" y="1106311"/>
            <a:ext cx="7394223" cy="4801314"/>
          </a:xfrm>
          <a:prstGeom prst="rect">
            <a:avLst/>
          </a:prstGeom>
          <a:noFill/>
        </p:spPr>
        <p:txBody>
          <a:bodyPr wrap="square" rtlCol="0">
            <a:spAutoFit/>
          </a:bodyPr>
          <a:lstStyle/>
          <a:p>
            <a:pPr marL="285750" indent="-285750" algn="l">
              <a:buFont typeface="Wingdings" pitchFamily="2" charset="2"/>
              <a:buChar char="Ø"/>
            </a:pPr>
            <a:r>
              <a:rPr lang="en-IN" b="0" i="0" dirty="0">
                <a:solidFill>
                  <a:schemeClr val="bg2"/>
                </a:solidFill>
                <a:effectLst/>
                <a:latin typeface="Söhne"/>
              </a:rPr>
              <a:t>Nerve and muscle cells communicate with electrical and chemical signals.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sinoatrial node (SA node) in the right atrium generates electrical signals that control the heartbeat.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These signals spread through the heart muscle as tiny electrical impulses.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impulses cause the atria and ventricles of the heart to contract.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spread of signals through the heart can be measured on the skin surface.</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An ECG measures changes in electrical signals/voltage on different areas of the skin.</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measured signals are plotted as a graph called an electrocardiogram (ECG).</a:t>
            </a:r>
          </a:p>
        </p:txBody>
      </p:sp>
    </p:spTree>
    <p:extLst>
      <p:ext uri="{BB962C8B-B14F-4D97-AF65-F5344CB8AC3E}">
        <p14:creationId xmlns:p14="http://schemas.microsoft.com/office/powerpoint/2010/main" val="9129171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4"/>
                                        </p:tgtEl>
                                        <p:attrNameLst>
                                          <p:attrName>embedded1</p:attrName>
                                        </p:attrNameLst>
                                      </p:cBhvr>
                                      <p:tavLst>
                                        <p:tav tm="0">
                                          <p:val>
                                            <p:fltVal val="0"/>
                                          </p:val>
                                        </p:tav>
                                        <p:tav tm="100000">
                                          <p:val>
                                            <p:fltVal val="1"/>
                                          </p:val>
                                        </p:tav>
                                      </p:tavLst>
                                    </p:anim>
                                  </p:childTnLst>
                                </p:cTn>
                              </p:par>
                              <p:par>
                                <p:cTn id="7" presetID="6" presetClass="emph" presetSubtype="0" repeatCount="indefinite" autoRev="1" fill="remove" grpId="0" nodeType="withEffect">
                                  <p:stCondLst>
                                    <p:cond delay="0"/>
                                  </p:stCondLst>
                                  <p:childTnLst>
                                    <p:animScale>
                                      <p:cBhvr>
                                        <p:cTn id="8" dur="1000" fill="hold"/>
                                        <p:tgtEl>
                                          <p:spTgt spid="50"/>
                                        </p:tgtEl>
                                      </p:cBhvr>
                                      <p:by x="220000" y="2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1855909"/>
            <a:ext cx="5524168" cy="31461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de-DE" altLang="de-DE" dirty="0"/>
              <a:t>`</a:t>
            </a:r>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TextBox 8">
            <a:extLst>
              <a:ext uri="{FF2B5EF4-FFF2-40B4-BE49-F238E27FC236}">
                <a16:creationId xmlns:a16="http://schemas.microsoft.com/office/drawing/2014/main" id="{60CD49EC-E6A4-4053-A5B4-CB9DBB8C3F88}"/>
              </a:ext>
            </a:extLst>
          </p:cNvPr>
          <p:cNvSpPr txBox="1"/>
          <p:nvPr/>
        </p:nvSpPr>
        <p:spPr>
          <a:xfrm>
            <a:off x="5682130" y="2409907"/>
            <a:ext cx="6328360" cy="3693319"/>
          </a:xfrm>
          <a:prstGeom prst="rect">
            <a:avLst/>
          </a:prstGeom>
          <a:noFill/>
        </p:spPr>
        <p:txBody>
          <a:bodyPr wrap="square" lIns="0" tIns="0" rIns="0" bIns="0" numCol="1" rtlCol="0">
            <a:spAutoFit/>
          </a:bodyPr>
          <a:lstStyle/>
          <a:p>
            <a:r>
              <a:rPr lang="en-IN" sz="2400" dirty="0">
                <a:latin typeface="Times New Roman" panose="02020603050405020304" pitchFamily="18" charset="0"/>
                <a:cs typeface="Times New Roman" panose="02020603050405020304" pitchFamily="18" charset="0"/>
              </a:rPr>
              <a:t>Principal Component Analysis(PCA) is a dimensionality reduction technique consisting of four steps: feature covariance, eigen decomposition, principal component transformation, and choosing components based on explained variance. It offers two options for reducing dimensionality: feature elimination and feature extraction using PCA.</a:t>
            </a:r>
          </a:p>
          <a:p>
            <a:br>
              <a:rPr lang="en-IN" sz="2400" dirty="0">
                <a:latin typeface="Times New Roman" panose="02020603050405020304" pitchFamily="18" charset="0"/>
                <a:cs typeface="Times New Roman" panose="02020603050405020304" pitchFamily="18" charset="0"/>
              </a:rPr>
            </a:br>
            <a:endParaRPr lang="de-DE" altLang="de-DE" sz="2400"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61C5A5-137E-2ADF-61CB-FF92112DC62F}"/>
              </a:ext>
            </a:extLst>
          </p:cNvPr>
          <p:cNvPicPr>
            <a:picLocks noChangeAspect="1"/>
          </p:cNvPicPr>
          <p:nvPr/>
        </p:nvPicPr>
        <p:blipFill>
          <a:blip r:embed="rId6"/>
          <a:srcRect/>
          <a:stretch/>
        </p:blipFill>
        <p:spPr>
          <a:xfrm>
            <a:off x="380178" y="2052494"/>
            <a:ext cx="4196811" cy="2753010"/>
          </a:xfrm>
          <a:prstGeom prst="rect">
            <a:avLst/>
          </a:prstGeom>
        </p:spPr>
      </p:pic>
      <p:sp>
        <p:nvSpPr>
          <p:cNvPr id="6" name="TextBox 5">
            <a:extLst>
              <a:ext uri="{FF2B5EF4-FFF2-40B4-BE49-F238E27FC236}">
                <a16:creationId xmlns:a16="http://schemas.microsoft.com/office/drawing/2014/main" id="{A980934A-FAC1-0599-ADF9-13D9FDB4A4F2}"/>
              </a:ext>
            </a:extLst>
          </p:cNvPr>
          <p:cNvSpPr txBox="1"/>
          <p:nvPr/>
        </p:nvSpPr>
        <p:spPr>
          <a:xfrm>
            <a:off x="5682129" y="1721561"/>
            <a:ext cx="939360" cy="553998"/>
          </a:xfrm>
          <a:prstGeom prst="rect">
            <a:avLst/>
          </a:prstGeom>
          <a:noFill/>
        </p:spPr>
        <p:txBody>
          <a:bodyPr wrap="none" lIns="0" tIns="0" rIns="0" bIns="0" numCol="1" rtlCol="0">
            <a:spAutoFit/>
          </a:bodyPr>
          <a:lstStyle/>
          <a:p>
            <a:r>
              <a:rPr lang="de-DE" altLang="de-DE" sz="3600" dirty="0">
                <a:latin typeface="+mj-lt"/>
              </a:rPr>
              <a:t>PCA</a:t>
            </a: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repeatCount="0" fill="hold" nodeType="withEffect">
                                  <p:stCondLst>
                                    <p:cond delay="1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6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1629624"/>
            <a:ext cx="5524168" cy="3598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1545423"/>
            <a:ext cx="1133324" cy="553998"/>
          </a:xfrm>
          <a:prstGeom prst="rect">
            <a:avLst/>
          </a:prstGeom>
          <a:noFill/>
        </p:spPr>
        <p:txBody>
          <a:bodyPr wrap="none" lIns="0" tIns="0" rIns="0" bIns="0" numCol="1" rtlCol="0">
            <a:spAutoFit/>
          </a:bodyPr>
          <a:lstStyle/>
          <a:p>
            <a:r>
              <a:rPr lang="de-DE" altLang="de-DE" sz="3600" spc="300" dirty="0"/>
              <a:t>ANN</a:t>
            </a:r>
          </a:p>
        </p:txBody>
      </p:sp>
      <p:pic>
        <p:nvPicPr>
          <p:cNvPr id="6" name="Picture 5">
            <a:extLst>
              <a:ext uri="{FF2B5EF4-FFF2-40B4-BE49-F238E27FC236}">
                <a16:creationId xmlns:a16="http://schemas.microsoft.com/office/drawing/2014/main" id="{3C754792-E30E-44CF-D855-91B32CF97757}"/>
              </a:ext>
            </a:extLst>
          </p:cNvPr>
          <p:cNvPicPr>
            <a:picLocks noChangeAspect="1"/>
          </p:cNvPicPr>
          <p:nvPr/>
        </p:nvPicPr>
        <p:blipFill rotWithShape="1">
          <a:blip r:embed="rId6"/>
          <a:srcRect l="1627" t="1957"/>
          <a:stretch/>
        </p:blipFill>
        <p:spPr>
          <a:xfrm>
            <a:off x="205483" y="2137025"/>
            <a:ext cx="5129337" cy="2300862"/>
          </a:xfrm>
          <a:prstGeom prst="rect">
            <a:avLst/>
          </a:prstGeom>
        </p:spPr>
      </p:pic>
      <p:sp>
        <p:nvSpPr>
          <p:cNvPr id="9" name="TextBox 8">
            <a:extLst>
              <a:ext uri="{FF2B5EF4-FFF2-40B4-BE49-F238E27FC236}">
                <a16:creationId xmlns:a16="http://schemas.microsoft.com/office/drawing/2014/main" id="{60CD49EC-E6A4-4053-A5B4-CB9DBB8C3F88}"/>
              </a:ext>
            </a:extLst>
          </p:cNvPr>
          <p:cNvSpPr txBox="1"/>
          <p:nvPr/>
        </p:nvSpPr>
        <p:spPr>
          <a:xfrm>
            <a:off x="5837213" y="2429494"/>
            <a:ext cx="6110947" cy="2492990"/>
          </a:xfrm>
          <a:prstGeom prst="rect">
            <a:avLst/>
          </a:prstGeom>
          <a:noFill/>
        </p:spPr>
        <p:txBody>
          <a:bodyPr wrap="square" lIns="0" tIns="0" rIns="0" bIns="0" numCol="1" rtlCol="0">
            <a:spAutoFit/>
          </a:bodyPr>
          <a:lstStyle/>
          <a:p>
            <a:r>
              <a:rPr lang="en-IN" dirty="0"/>
              <a:t>An MLP (Multilayer Perceptron) is a neural network with input, hidden, and output layers. It can be used for classification tasks. In binary classification, a single output neuron estimates the probability of the positive class. For multilabel binary classification, multiple output neurons are used. In multiclass classification, each class has its own output neuron, and the </a:t>
            </a:r>
            <a:r>
              <a:rPr lang="en-IN" dirty="0" err="1"/>
              <a:t>softmax</a:t>
            </a:r>
            <a:r>
              <a:rPr lang="en-IN" dirty="0"/>
              <a:t> function ensures valid probabilities. MLPs offer flexibility for different classification scenarios.</a:t>
            </a:r>
            <a:endParaRPr lang="de-DE" altLang="de-DE" sz="3200" dirty="0"/>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3" y="694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32877" y="760115"/>
            <a:ext cx="4731745" cy="553998"/>
          </a:xfrm>
          <a:prstGeom prst="rect">
            <a:avLst/>
          </a:prstGeom>
          <a:noFill/>
        </p:spPr>
        <p:txBody>
          <a:bodyPr wrap="none" lIns="0" tIns="0" rIns="0" bIns="0" numCol="1" rtlCol="0">
            <a:spAutoFit/>
          </a:bodyPr>
          <a:lstStyle/>
          <a:p>
            <a:r>
              <a:rPr lang="de-DE" altLang="de-DE" sz="3600" spc="300" dirty="0"/>
              <a:t>DATASET FEATURES</a:t>
            </a:r>
          </a:p>
        </p:txBody>
      </p:sp>
      <p:sp>
        <p:nvSpPr>
          <p:cNvPr id="8" name="TextBox 7">
            <a:extLst>
              <a:ext uri="{FF2B5EF4-FFF2-40B4-BE49-F238E27FC236}">
                <a16:creationId xmlns:a16="http://schemas.microsoft.com/office/drawing/2014/main" id="{C9A73559-491A-4614-A844-496762024E0B}"/>
              </a:ext>
            </a:extLst>
          </p:cNvPr>
          <p:cNvSpPr txBox="1"/>
          <p:nvPr/>
        </p:nvSpPr>
        <p:spPr>
          <a:xfrm>
            <a:off x="543844" y="1663685"/>
            <a:ext cx="6056086" cy="3323987"/>
          </a:xfrm>
          <a:prstGeom prst="rect">
            <a:avLst/>
          </a:prstGeom>
          <a:noFill/>
        </p:spPr>
        <p:txBody>
          <a:bodyPr wrap="square" lIns="0" tIns="0" rIns="0" bIns="0" numCol="1" rtlCol="0">
            <a:spAutoFit/>
          </a:bodyPr>
          <a:lstStyle/>
          <a:p>
            <a:pPr algn="just" rtl="0">
              <a:spcBef>
                <a:spcPts val="200"/>
              </a:spcBef>
              <a:spcAft>
                <a:spcPts val="200"/>
              </a:spcAft>
            </a:pPr>
            <a:r>
              <a:rPr lang="en-IN" sz="2400" b="0" i="0" u="none" strike="noStrike" dirty="0">
                <a:solidFill>
                  <a:schemeClr val="tx2"/>
                </a:solidFill>
                <a:effectLst/>
                <a:latin typeface="Times New Roman" panose="02020603050405020304" pitchFamily="18" charset="0"/>
              </a:rPr>
              <a:t>The first step in our research methodology is to collect a suitable dataset for training and evaluation. In this study, we will utilize the MIT-BIH Arrhythmia Database, which is a widely used dataset containing ECG signals with annotated arrhythmia classes. The dataset consists of records from various patients, providing a diverse range of arrhythmia cases for analysis.</a:t>
            </a:r>
            <a:endParaRPr lang="en-IN" sz="2400" b="1" dirty="0">
              <a:solidFill>
                <a:schemeClr val="tx2"/>
              </a:solidFill>
              <a:effectLst/>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E8411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graphicFrame>
        <p:nvGraphicFramePr>
          <p:cNvPr id="2" name="Table 2">
            <a:extLst>
              <a:ext uri="{FF2B5EF4-FFF2-40B4-BE49-F238E27FC236}">
                <a16:creationId xmlns:a16="http://schemas.microsoft.com/office/drawing/2014/main" id="{14DCEAA8-ECD3-1E30-94AC-BA22E7540987}"/>
              </a:ext>
            </a:extLst>
          </p:cNvPr>
          <p:cNvGraphicFramePr>
            <a:graphicFrameLocks noGrp="1"/>
          </p:cNvGraphicFramePr>
          <p:nvPr>
            <p:extLst>
              <p:ext uri="{D42A27DB-BD31-4B8C-83A1-F6EECF244321}">
                <p14:modId xmlns:p14="http://schemas.microsoft.com/office/powerpoint/2010/main" val="3122224101"/>
              </p:ext>
            </p:extLst>
          </p:nvPr>
        </p:nvGraphicFramePr>
        <p:xfrm>
          <a:off x="7041718" y="1819440"/>
          <a:ext cx="4795938" cy="3016963"/>
        </p:xfrm>
        <a:graphic>
          <a:graphicData uri="http://schemas.openxmlformats.org/drawingml/2006/table">
            <a:tbl>
              <a:tblPr firstRow="1" bandRow="1">
                <a:tableStyleId>{E929F9F4-4A8F-4326-A1B4-22849713DDAB}</a:tableStyleId>
              </a:tblPr>
              <a:tblGrid>
                <a:gridCol w="1278873">
                  <a:extLst>
                    <a:ext uri="{9D8B030D-6E8A-4147-A177-3AD203B41FA5}">
                      <a16:colId xmlns:a16="http://schemas.microsoft.com/office/drawing/2014/main" val="2109121897"/>
                    </a:ext>
                  </a:extLst>
                </a:gridCol>
                <a:gridCol w="3517065">
                  <a:extLst>
                    <a:ext uri="{9D8B030D-6E8A-4147-A177-3AD203B41FA5}">
                      <a16:colId xmlns:a16="http://schemas.microsoft.com/office/drawing/2014/main" val="4020218087"/>
                    </a:ext>
                  </a:extLst>
                </a:gridCol>
              </a:tblGrid>
              <a:tr h="320976">
                <a:tc>
                  <a:txBody>
                    <a:bodyPr/>
                    <a:lstStyle/>
                    <a:p>
                      <a:r>
                        <a:rPr lang="en-US" sz="1600" dirty="0"/>
                        <a:t>Aspects</a:t>
                      </a:r>
                    </a:p>
                  </a:txBody>
                  <a:tcPr/>
                </a:tc>
                <a:tc>
                  <a:txBody>
                    <a:bodyPr/>
                    <a:lstStyle/>
                    <a:p>
                      <a:r>
                        <a:rPr lang="en-US" sz="1600" dirty="0"/>
                        <a:t>Features</a:t>
                      </a:r>
                    </a:p>
                  </a:txBody>
                  <a:tcPr/>
                </a:tc>
                <a:extLst>
                  <a:ext uri="{0D108BD9-81ED-4DB2-BD59-A6C34878D82A}">
                    <a16:rowId xmlns:a16="http://schemas.microsoft.com/office/drawing/2014/main" val="1982703215"/>
                  </a:ext>
                </a:extLst>
              </a:tr>
              <a:tr h="326292">
                <a:tc>
                  <a:txBody>
                    <a:bodyPr/>
                    <a:lstStyle/>
                    <a:p>
                      <a:r>
                        <a:rPr lang="en-US" sz="1200" dirty="0"/>
                        <a:t>N</a:t>
                      </a:r>
                    </a:p>
                  </a:txBody>
                  <a:tcPr/>
                </a:tc>
                <a:tc>
                  <a:txBody>
                    <a:bodyPr/>
                    <a:lstStyle/>
                    <a:p>
                      <a:r>
                        <a:rPr lang="en-US" sz="1200" dirty="0"/>
                        <a:t>NORMAL</a:t>
                      </a:r>
                    </a:p>
                  </a:txBody>
                  <a:tcPr/>
                </a:tc>
                <a:extLst>
                  <a:ext uri="{0D108BD9-81ED-4DB2-BD59-A6C34878D82A}">
                    <a16:rowId xmlns:a16="http://schemas.microsoft.com/office/drawing/2014/main" val="845778707"/>
                  </a:ext>
                </a:extLst>
              </a:tr>
              <a:tr h="343711">
                <a:tc>
                  <a:txBody>
                    <a:bodyPr/>
                    <a:lstStyle/>
                    <a:p>
                      <a:r>
                        <a:rPr lang="en-US" sz="1200" dirty="0"/>
                        <a:t>S</a:t>
                      </a:r>
                    </a:p>
                  </a:txBody>
                  <a:tcPr/>
                </a:tc>
                <a:tc>
                  <a:txBody>
                    <a:bodyPr/>
                    <a:lstStyle/>
                    <a:p>
                      <a:r>
                        <a:rPr lang="en-US" sz="1200" dirty="0"/>
                        <a:t>ATRIAL PREMATURE </a:t>
                      </a:r>
                    </a:p>
                  </a:txBody>
                  <a:tcPr/>
                </a:tc>
                <a:extLst>
                  <a:ext uri="{0D108BD9-81ED-4DB2-BD59-A6C34878D82A}">
                    <a16:rowId xmlns:a16="http://schemas.microsoft.com/office/drawing/2014/main" val="404627142"/>
                  </a:ext>
                </a:extLst>
              </a:tr>
              <a:tr h="262202">
                <a:tc>
                  <a:txBody>
                    <a:bodyPr/>
                    <a:lstStyle/>
                    <a:p>
                      <a:r>
                        <a:rPr lang="en-US" sz="1200" dirty="0"/>
                        <a:t>V</a:t>
                      </a:r>
                    </a:p>
                  </a:txBody>
                  <a:tcPr/>
                </a:tc>
                <a:tc>
                  <a:txBody>
                    <a:bodyPr/>
                    <a:lstStyle/>
                    <a:p>
                      <a:r>
                        <a:rPr lang="en-US" sz="1200" dirty="0"/>
                        <a:t>PREMATURE VENTRICALAR CONTRACTION</a:t>
                      </a:r>
                    </a:p>
                  </a:txBody>
                  <a:tcPr/>
                </a:tc>
                <a:extLst>
                  <a:ext uri="{0D108BD9-81ED-4DB2-BD59-A6C34878D82A}">
                    <a16:rowId xmlns:a16="http://schemas.microsoft.com/office/drawing/2014/main" val="2623035621"/>
                  </a:ext>
                </a:extLst>
              </a:tr>
              <a:tr h="262202">
                <a:tc>
                  <a:txBody>
                    <a:bodyPr/>
                    <a:lstStyle/>
                    <a:p>
                      <a:r>
                        <a:rPr lang="en-US" sz="1200" dirty="0"/>
                        <a:t>F</a:t>
                      </a:r>
                    </a:p>
                  </a:txBody>
                  <a:tcPr/>
                </a:tc>
                <a:tc>
                  <a:txBody>
                    <a:bodyPr/>
                    <a:lstStyle/>
                    <a:p>
                      <a:r>
                        <a:rPr lang="en-US" sz="1200" dirty="0"/>
                        <a:t>FUSION OF VENTRICULAR AND NORMAL </a:t>
                      </a:r>
                    </a:p>
                  </a:txBody>
                  <a:tcPr/>
                </a:tc>
                <a:extLst>
                  <a:ext uri="{0D108BD9-81ED-4DB2-BD59-A6C34878D82A}">
                    <a16:rowId xmlns:a16="http://schemas.microsoft.com/office/drawing/2014/main" val="2928555932"/>
                  </a:ext>
                </a:extLst>
              </a:tr>
              <a:tr h="388885">
                <a:tc>
                  <a:txBody>
                    <a:bodyPr/>
                    <a:lstStyle/>
                    <a:p>
                      <a:r>
                        <a:rPr lang="en-US" sz="1200"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FUSION OF PACED AND NORMAL</a:t>
                      </a:r>
                    </a:p>
                    <a:p>
                      <a:endParaRPr lang="en-US" sz="1200" dirty="0"/>
                    </a:p>
                  </a:txBody>
                  <a:tcPr/>
                </a:tc>
                <a:extLst>
                  <a:ext uri="{0D108BD9-81ED-4DB2-BD59-A6C34878D82A}">
                    <a16:rowId xmlns:a16="http://schemas.microsoft.com/office/drawing/2014/main" val="3026772050"/>
                  </a:ext>
                </a:extLst>
              </a:tr>
              <a:tr h="1000692">
                <a:tc>
                  <a:txBody>
                    <a:bodyPr/>
                    <a:lstStyle/>
                    <a:p>
                      <a:endParaRPr lang="en-US" sz="1200" dirty="0"/>
                    </a:p>
                  </a:txBody>
                  <a:tcPr/>
                </a:tc>
                <a:tc>
                  <a:txBody>
                    <a:bodyPr/>
                    <a:lstStyle/>
                    <a:p>
                      <a:pPr rtl="0"/>
                      <a:r>
                        <a:rPr lang="en-IN" sz="1200" b="0" i="0" u="none" strike="noStrike" kern="0" dirty="0">
                          <a:solidFill>
                            <a:schemeClr val="lt1"/>
                          </a:solidFill>
                          <a:effectLst/>
                          <a:latin typeface="+mn-lt"/>
                          <a:ea typeface="+mn-ea"/>
                          <a:cs typeface="+mn-cs"/>
                        </a:rPr>
                        <a:t>Number of Samples: 87554</a:t>
                      </a:r>
                      <a:endParaRPr lang="en-IN" sz="1200" b="0" dirty="0">
                        <a:effectLst/>
                      </a:endParaRPr>
                    </a:p>
                    <a:p>
                      <a:pPr rtl="0"/>
                      <a:r>
                        <a:rPr lang="en-IN" sz="1200" b="0" i="0" u="none" strike="noStrike" kern="0" dirty="0">
                          <a:solidFill>
                            <a:schemeClr val="lt1"/>
                          </a:solidFill>
                          <a:effectLst/>
                          <a:latin typeface="+mn-lt"/>
                          <a:ea typeface="+mn-ea"/>
                          <a:cs typeface="+mn-cs"/>
                        </a:rPr>
                        <a:t>Number of Categories: 5</a:t>
                      </a:r>
                      <a:endParaRPr lang="en-IN" sz="1200" b="0" dirty="0">
                        <a:effectLst/>
                      </a:endParaRPr>
                    </a:p>
                    <a:p>
                      <a:pPr rtl="0"/>
                      <a:r>
                        <a:rPr lang="en-IN" sz="1200" b="0" i="0" u="none" strike="noStrike" kern="0" dirty="0">
                          <a:solidFill>
                            <a:schemeClr val="lt1"/>
                          </a:solidFill>
                          <a:effectLst/>
                          <a:latin typeface="+mn-lt"/>
                          <a:ea typeface="+mn-ea"/>
                          <a:cs typeface="+mn-cs"/>
                        </a:rPr>
                        <a:t>Sampling Frequency: 125Hz</a:t>
                      </a:r>
                      <a:endParaRPr lang="en-IN" sz="1200" b="0" dirty="0">
                        <a:effectLst/>
                      </a:endParaRPr>
                    </a:p>
                    <a:p>
                      <a:br>
                        <a:rPr lang="en-IN" sz="1200" dirty="0"/>
                      </a:br>
                      <a:endParaRPr lang="en-US" sz="1200" dirty="0"/>
                    </a:p>
                  </a:txBody>
                  <a:tcPr/>
                </a:tc>
                <a:extLst>
                  <a:ext uri="{0D108BD9-81ED-4DB2-BD59-A6C34878D82A}">
                    <a16:rowId xmlns:a16="http://schemas.microsoft.com/office/drawing/2014/main" val="818570639"/>
                  </a:ext>
                </a:extLst>
              </a:tr>
            </a:tbl>
          </a:graphicData>
        </a:graphic>
      </p:graphicFrame>
      <p:pic>
        <p:nvPicPr>
          <p:cNvPr id="11" name="Picture 10">
            <a:extLst>
              <a:ext uri="{FF2B5EF4-FFF2-40B4-BE49-F238E27FC236}">
                <a16:creationId xmlns:a16="http://schemas.microsoft.com/office/drawing/2014/main" id="{A7DBBEC2-40B4-0603-ED4C-67827500C47E}"/>
              </a:ext>
            </a:extLst>
          </p:cNvPr>
          <p:cNvPicPr>
            <a:picLocks noChangeAspect="1"/>
          </p:cNvPicPr>
          <p:nvPr/>
        </p:nvPicPr>
        <p:blipFill>
          <a:blip r:embed="rId8"/>
          <a:stretch>
            <a:fillRect/>
          </a:stretch>
        </p:blipFill>
        <p:spPr>
          <a:xfrm>
            <a:off x="6399133" y="-11227"/>
            <a:ext cx="1162810" cy="1162810"/>
          </a:xfrm>
          <a:prstGeom prst="rect">
            <a:avLst/>
          </a:prstGeom>
        </p:spPr>
      </p:pic>
      <p:sp>
        <p:nvSpPr>
          <p:cNvPr id="3" name="TextBox 2">
            <a:extLst>
              <a:ext uri="{FF2B5EF4-FFF2-40B4-BE49-F238E27FC236}">
                <a16:creationId xmlns:a16="http://schemas.microsoft.com/office/drawing/2014/main" id="{10F2DCDB-2A21-7E49-AF76-612647DDA3A4}"/>
              </a:ext>
            </a:extLst>
          </p:cNvPr>
          <p:cNvSpPr txBox="1"/>
          <p:nvPr/>
        </p:nvSpPr>
        <p:spPr>
          <a:xfrm>
            <a:off x="-6643786" y="1828067"/>
            <a:ext cx="6056086" cy="3600986"/>
          </a:xfrm>
          <a:prstGeom prst="rect">
            <a:avLst/>
          </a:prstGeom>
          <a:noFill/>
        </p:spPr>
        <p:txBody>
          <a:bodyPr wrap="square" lIns="0" tIns="0" rIns="0" bIns="0" numCol="1" rtlCol="0">
            <a:spAutoFit/>
          </a:bodyPr>
          <a:lstStyle/>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Regular, right, or left bundle branch block, nodal escape, and atrial escape are all in the “N”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Atrial premature, aberrant atrial premature, nodal premature, and supraventricular premature fall under the “S”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Ventricular escape and premature ventricular contraction are seen in the “V”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Fusion of ventricular and normal is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an “F” class.</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Paced and fusion of paced and normal unclassifiable are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 “Q” class</a:t>
            </a:r>
          </a:p>
        </p:txBody>
      </p:sp>
      <p:graphicFrame>
        <p:nvGraphicFramePr>
          <p:cNvPr id="4" name="Google Shape;210;p29">
            <a:extLst>
              <a:ext uri="{FF2B5EF4-FFF2-40B4-BE49-F238E27FC236}">
                <a16:creationId xmlns:a16="http://schemas.microsoft.com/office/drawing/2014/main" id="{527A94F0-B041-A0E4-2D2E-E81904758AA1}"/>
              </a:ext>
            </a:extLst>
          </p:cNvPr>
          <p:cNvGraphicFramePr/>
          <p:nvPr>
            <p:extLst>
              <p:ext uri="{D42A27DB-BD31-4B8C-83A1-F6EECF244321}">
                <p14:modId xmlns:p14="http://schemas.microsoft.com/office/powerpoint/2010/main" val="2816211423"/>
              </p:ext>
            </p:extLst>
          </p:nvPr>
        </p:nvGraphicFramePr>
        <p:xfrm>
          <a:off x="-11403024" y="1166078"/>
          <a:ext cx="3315664" cy="4126008"/>
        </p:xfrm>
        <a:graphic>
          <a:graphicData uri="http://schemas.openxmlformats.org/drawingml/2006/table">
            <a:tbl>
              <a:tblPr>
                <a:noFill/>
              </a:tblPr>
              <a:tblGrid>
                <a:gridCol w="1657832">
                  <a:extLst>
                    <a:ext uri="{9D8B030D-6E8A-4147-A177-3AD203B41FA5}">
                      <a16:colId xmlns:a16="http://schemas.microsoft.com/office/drawing/2014/main" val="20000"/>
                    </a:ext>
                  </a:extLst>
                </a:gridCol>
                <a:gridCol w="1657832">
                  <a:extLst>
                    <a:ext uri="{9D8B030D-6E8A-4147-A177-3AD203B41FA5}">
                      <a16:colId xmlns:a16="http://schemas.microsoft.com/office/drawing/2014/main" val="20001"/>
                    </a:ext>
                  </a:extLst>
                </a:gridCol>
              </a:tblGrid>
              <a:tr h="438936">
                <a:tc>
                  <a:txBody>
                    <a:bodyPr/>
                    <a:lstStyle/>
                    <a:p>
                      <a:pPr marL="0" lvl="0" indent="0" algn="ctr" rtl="0">
                        <a:spcBef>
                          <a:spcPts val="0"/>
                        </a:spcBef>
                        <a:spcAft>
                          <a:spcPts val="0"/>
                        </a:spcAft>
                        <a:buNone/>
                      </a:pP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OUTPUT</a:t>
                      </a: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COUNT</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87554</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MENTION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0.473376</a:t>
                      </a:r>
                      <a:endParaRPr sz="900" b="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STD</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1.143184</a:t>
                      </a:r>
                      <a:endParaRPr sz="90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min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25%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980520835"/>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50%</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644950267"/>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75%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3145434861"/>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max</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4.000000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358910204"/>
                  </a:ext>
                </a:extLst>
              </a:tr>
            </a:tbl>
          </a:graphicData>
        </a:graphic>
      </p:graphicFrame>
    </p:spTree>
    <p:custDataLst>
      <p:tags r:id="rId1"/>
    </p:custDataLst>
    <p:extLst>
      <p:ext uri="{BB962C8B-B14F-4D97-AF65-F5344CB8AC3E}">
        <p14:creationId xmlns:p14="http://schemas.microsoft.com/office/powerpoint/2010/main" val="325744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2|85"/>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8206</TotalTime>
  <Words>3086</Words>
  <Application>Microsoft Macintosh PowerPoint</Application>
  <PresentationFormat>Widescreen</PresentationFormat>
  <Paragraphs>297</Paragraphs>
  <Slides>24</Slides>
  <Notes>8</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43" baseType="lpstr">
      <vt:lpstr>Arial</vt:lpstr>
      <vt:lpstr>Bookman Old Style</vt:lpstr>
      <vt:lpstr>Couture</vt:lpstr>
      <vt:lpstr>DAGGERSQUARE</vt:lpstr>
      <vt:lpstr>DIN Condensed</vt:lpstr>
      <vt:lpstr>Futura Medium</vt:lpstr>
      <vt:lpstr>Helvetica Neue</vt:lpstr>
      <vt:lpstr>Impact</vt:lpstr>
      <vt:lpstr>Modern Sans</vt:lpstr>
      <vt:lpstr>Poppins ExtraBold</vt:lpstr>
      <vt:lpstr>Poppins Light</vt:lpstr>
      <vt:lpstr>Segoe UI Black</vt:lpstr>
      <vt:lpstr>Segoe UI Semibold</vt:lpstr>
      <vt:lpstr>Söhne</vt:lpstr>
      <vt:lpstr>Times New Roman</vt:lpstr>
      <vt:lpstr>Tw Cen MT</vt:lpstr>
      <vt:lpstr>Wingdings</vt:lpstr>
      <vt:lpstr>Level up! PowerPoint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J Viswaksena - AM.EN.U4AIE21035</cp:lastModifiedBy>
  <cp:revision>90</cp:revision>
  <dcterms:created xsi:type="dcterms:W3CDTF">2018-05-09T07:34:30Z</dcterms:created>
  <dcterms:modified xsi:type="dcterms:W3CDTF">2023-07-15T10:56:26Z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